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2" r:id="rId1"/>
  </p:sldMasterIdLst>
  <p:sldIdLst>
    <p:sldId id="256" r:id="rId2"/>
    <p:sldId id="257" r:id="rId3"/>
    <p:sldId id="266" r:id="rId4"/>
    <p:sldId id="265" r:id="rId5"/>
    <p:sldId id="258" r:id="rId6"/>
    <p:sldId id="259" r:id="rId7"/>
    <p:sldId id="260" r:id="rId8"/>
    <p:sldId id="267" r:id="rId9"/>
    <p:sldId id="261" r:id="rId10"/>
    <p:sldId id="263" r:id="rId11"/>
    <p:sldId id="268" r:id="rId12"/>
    <p:sldId id="262" r:id="rId13"/>
    <p:sldId id="269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24B477-54F3-4FBB-A91E-2F8D49713446}" type="doc">
      <dgm:prSet loTypeId="urn:microsoft.com/office/officeart/2005/8/layout/list1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uk-UA"/>
        </a:p>
      </dgm:t>
    </dgm:pt>
    <dgm:pt modelId="{138D4281-1979-49BB-A3BA-13A8B2520C2F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>
            <a:buFont typeface="Wingdings" pitchFamily="2" charset="2"/>
            <a:buChar char="Ø"/>
          </a:pPr>
          <a:r>
            <a:rPr lang="uk-UA" sz="2400" dirty="0"/>
            <a:t>- побачити навчальний матеріал цілісно і </a:t>
          </a:r>
          <a:r>
            <a:rPr lang="uk-UA" sz="2400"/>
            <a:t>системно та </a:t>
          </a:r>
          <a:r>
            <a:rPr lang="uk-UA" sz="2400" dirty="0" err="1"/>
            <a:t>спроєктувати</a:t>
          </a:r>
          <a:r>
            <a:rPr lang="uk-UA" sz="2400" dirty="0"/>
            <a:t> навчальний процес освоєння теми з урахуванням мети курсу;</a:t>
          </a:r>
        </a:p>
      </dgm:t>
    </dgm:pt>
    <dgm:pt modelId="{EA469613-7687-4F53-B9D6-BF20AC7CD800}" type="parTrans" cxnId="{C626F310-05AD-48AF-AAF6-175CB686F2B2}">
      <dgm:prSet/>
      <dgm:spPr/>
      <dgm:t>
        <a:bodyPr/>
        <a:lstStyle/>
        <a:p>
          <a:endParaRPr lang="uk-UA" sz="2000"/>
        </a:p>
      </dgm:t>
    </dgm:pt>
    <dgm:pt modelId="{1A3AD7AA-A892-491B-A9F1-ECE48E2BE4D8}" type="sibTrans" cxnId="{C626F310-05AD-48AF-AAF6-175CB686F2B2}">
      <dgm:prSet/>
      <dgm:spPr/>
      <dgm:t>
        <a:bodyPr/>
        <a:lstStyle/>
        <a:p>
          <a:endParaRPr lang="uk-UA" sz="2000"/>
        </a:p>
      </dgm:t>
    </dgm:pt>
    <dgm:pt modelId="{AA149F50-31B8-49DF-9F0D-DAF68656F5CD}">
      <dgm:prSet phldrT="[Текст]" custT="1"/>
      <dgm:spPr>
        <a:solidFill>
          <a:schemeClr val="bg2">
            <a:lumMod val="50000"/>
          </a:schemeClr>
        </a:solidFill>
      </dgm:spPr>
      <dgm:t>
        <a:bodyPr/>
        <a:lstStyle/>
        <a:p>
          <a:pPr>
            <a:buFont typeface="Wingdings" pitchFamily="2" charset="2"/>
            <a:buChar char="Ø"/>
          </a:pPr>
          <a:r>
            <a:rPr lang="uk-UA" sz="2400" dirty="0"/>
            <a:t>- повністю відобразити послідовність всіх здійснюваних дій, при більш ретельному плануванні всіх етапів уроку, що призводять до наміченого </a:t>
          </a:r>
          <a:r>
            <a:rPr lang="uk-UA" sz="2400" dirty="0" err="1"/>
            <a:t>результату;наміченого</a:t>
          </a:r>
          <a:r>
            <a:rPr lang="uk-UA" sz="2400" dirty="0"/>
            <a:t> результату;</a:t>
          </a:r>
        </a:p>
      </dgm:t>
    </dgm:pt>
    <dgm:pt modelId="{A6A5ACDA-9B8F-462F-A317-483EEE57C82A}" type="parTrans" cxnId="{1714461B-AA8C-4A47-908C-BAEA25EBF2E4}">
      <dgm:prSet/>
      <dgm:spPr/>
      <dgm:t>
        <a:bodyPr/>
        <a:lstStyle/>
        <a:p>
          <a:endParaRPr lang="uk-UA" sz="2000"/>
        </a:p>
      </dgm:t>
    </dgm:pt>
    <dgm:pt modelId="{9F17C415-337E-4A5D-B18F-AF1E5884172A}" type="sibTrans" cxnId="{1714461B-AA8C-4A47-908C-BAEA25EBF2E4}">
      <dgm:prSet/>
      <dgm:spPr/>
      <dgm:t>
        <a:bodyPr/>
        <a:lstStyle/>
        <a:p>
          <a:endParaRPr lang="uk-UA" sz="2000"/>
        </a:p>
      </dgm:t>
    </dgm:pt>
    <dgm:pt modelId="{ACADAC8D-B6E4-4BA2-B75F-EFB923102945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>
            <a:buFont typeface="Wingdings" pitchFamily="2" charset="2"/>
            <a:buChar char="Ø"/>
          </a:pPr>
          <a:r>
            <a:rPr lang="uk-UA" sz="2400" dirty="0"/>
            <a:t>- коригувати, варіювати і синхронізувати дії всіх суб'єктів педагогічної діяльності;</a:t>
          </a:r>
        </a:p>
      </dgm:t>
    </dgm:pt>
    <dgm:pt modelId="{83B384F0-9384-466E-9B4A-75BB513DD52F}" type="parTrans" cxnId="{4EBCD394-9578-4B08-AE86-47F88E57DAA5}">
      <dgm:prSet/>
      <dgm:spPr/>
      <dgm:t>
        <a:bodyPr/>
        <a:lstStyle/>
        <a:p>
          <a:endParaRPr lang="uk-UA" sz="2000"/>
        </a:p>
      </dgm:t>
    </dgm:pt>
    <dgm:pt modelId="{58E9F1E5-F240-4190-9025-7896E107B29E}" type="sibTrans" cxnId="{4EBCD394-9578-4B08-AE86-47F88E57DAA5}">
      <dgm:prSet/>
      <dgm:spPr/>
      <dgm:t>
        <a:bodyPr/>
        <a:lstStyle/>
        <a:p>
          <a:endParaRPr lang="uk-UA" sz="2000"/>
        </a:p>
      </dgm:t>
    </dgm:pt>
    <dgm:pt modelId="{549D904B-E219-4E72-B678-3575E846CE63}">
      <dgm:prSet phldrT="[Текст]" custT="1"/>
      <dgm:spPr>
        <a:solidFill>
          <a:schemeClr val="bg2">
            <a:lumMod val="50000"/>
          </a:schemeClr>
        </a:solidFill>
      </dgm:spPr>
      <dgm:t>
        <a:bodyPr/>
        <a:lstStyle/>
        <a:p>
          <a:pPr>
            <a:buFont typeface="Wingdings" pitchFamily="2" charset="2"/>
            <a:buChar char="Ø"/>
          </a:pPr>
          <a:r>
            <a:rPr lang="uk-UA" sz="2400" dirty="0"/>
            <a:t>- узгоджувати дії вчителя і учня;</a:t>
          </a:r>
        </a:p>
      </dgm:t>
    </dgm:pt>
    <dgm:pt modelId="{C8072A3B-37FD-4704-9259-751A8CE3A656}" type="parTrans" cxnId="{D4731F3C-6B69-4796-822A-E8A427692A0C}">
      <dgm:prSet/>
      <dgm:spPr/>
      <dgm:t>
        <a:bodyPr/>
        <a:lstStyle/>
        <a:p>
          <a:endParaRPr lang="uk-UA" sz="2000"/>
        </a:p>
      </dgm:t>
    </dgm:pt>
    <dgm:pt modelId="{DAA36875-7060-42C6-8083-A461BE19ECCE}" type="sibTrans" cxnId="{D4731F3C-6B69-4796-822A-E8A427692A0C}">
      <dgm:prSet/>
      <dgm:spPr/>
      <dgm:t>
        <a:bodyPr/>
        <a:lstStyle/>
        <a:p>
          <a:endParaRPr lang="uk-UA" sz="2000"/>
        </a:p>
      </dgm:t>
    </dgm:pt>
    <dgm:pt modelId="{C2508F00-84D1-4779-A4CB-AB44FF13C0B1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>
            <a:buFont typeface="Wingdings" pitchFamily="2" charset="2"/>
            <a:buChar char="Ø"/>
          </a:pPr>
          <a:r>
            <a:rPr lang="uk-UA" sz="2400" dirty="0"/>
            <a:t>- організувати самостійну діяльність школярів у процесі навчання.</a:t>
          </a:r>
        </a:p>
      </dgm:t>
    </dgm:pt>
    <dgm:pt modelId="{ABCB4E61-A3FC-429C-8B6D-925203605EBD}" type="parTrans" cxnId="{957AE250-8753-406D-89F5-0A744CCD4F3C}">
      <dgm:prSet/>
      <dgm:spPr/>
      <dgm:t>
        <a:bodyPr/>
        <a:lstStyle/>
        <a:p>
          <a:endParaRPr lang="uk-UA" sz="2000"/>
        </a:p>
      </dgm:t>
    </dgm:pt>
    <dgm:pt modelId="{F64B3EB8-C0DA-44B2-8372-FEF4A667C925}" type="sibTrans" cxnId="{957AE250-8753-406D-89F5-0A744CCD4F3C}">
      <dgm:prSet/>
      <dgm:spPr/>
      <dgm:t>
        <a:bodyPr/>
        <a:lstStyle/>
        <a:p>
          <a:endParaRPr lang="uk-UA" sz="2000"/>
        </a:p>
      </dgm:t>
    </dgm:pt>
    <dgm:pt modelId="{9228008F-59C7-4649-8F8B-E94B6DF5A111}" type="pres">
      <dgm:prSet presAssocID="{A024B477-54F3-4FBB-A91E-2F8D49713446}" presName="linear" presStyleCnt="0">
        <dgm:presLayoutVars>
          <dgm:dir/>
          <dgm:animLvl val="lvl"/>
          <dgm:resizeHandles val="exact"/>
        </dgm:presLayoutVars>
      </dgm:prSet>
      <dgm:spPr/>
    </dgm:pt>
    <dgm:pt modelId="{2938B8B4-DDFF-4030-8620-CDB6CE696827}" type="pres">
      <dgm:prSet presAssocID="{138D4281-1979-49BB-A3BA-13A8B2520C2F}" presName="parentLin" presStyleCnt="0"/>
      <dgm:spPr/>
    </dgm:pt>
    <dgm:pt modelId="{82AFEE8C-DF2B-4E4F-8768-852747B58FCC}" type="pres">
      <dgm:prSet presAssocID="{138D4281-1979-49BB-A3BA-13A8B2520C2F}" presName="parentLeftMargin" presStyleLbl="node1" presStyleIdx="0" presStyleCnt="5"/>
      <dgm:spPr/>
    </dgm:pt>
    <dgm:pt modelId="{99D39B41-139F-46E4-91C0-0E1DFB04D72C}" type="pres">
      <dgm:prSet presAssocID="{138D4281-1979-49BB-A3BA-13A8B2520C2F}" presName="parentText" presStyleLbl="node1" presStyleIdx="0" presStyleCnt="5" custScaleX="130954" custScaleY="613569">
        <dgm:presLayoutVars>
          <dgm:chMax val="0"/>
          <dgm:bulletEnabled val="1"/>
        </dgm:presLayoutVars>
      </dgm:prSet>
      <dgm:spPr/>
    </dgm:pt>
    <dgm:pt modelId="{90C81334-3634-4CF1-9E6C-CEADA131733A}" type="pres">
      <dgm:prSet presAssocID="{138D4281-1979-49BB-A3BA-13A8B2520C2F}" presName="negativeSpace" presStyleCnt="0"/>
      <dgm:spPr/>
    </dgm:pt>
    <dgm:pt modelId="{C0FA7C5E-529D-43B8-B643-7C6267B6E9B0}" type="pres">
      <dgm:prSet presAssocID="{138D4281-1979-49BB-A3BA-13A8B2520C2F}" presName="childText" presStyleLbl="conFgAcc1" presStyleIdx="0" presStyleCnt="5" custScaleY="223089">
        <dgm:presLayoutVars>
          <dgm:bulletEnabled val="1"/>
        </dgm:presLayoutVars>
      </dgm:prSet>
      <dgm:spPr/>
    </dgm:pt>
    <dgm:pt modelId="{F5765472-A83D-4758-8064-CF6536E6B57C}" type="pres">
      <dgm:prSet presAssocID="{1A3AD7AA-A892-491B-A9F1-ECE48E2BE4D8}" presName="spaceBetweenRectangles" presStyleCnt="0"/>
      <dgm:spPr/>
    </dgm:pt>
    <dgm:pt modelId="{A0188145-B237-4269-A97C-400B36FDC8D8}" type="pres">
      <dgm:prSet presAssocID="{AA149F50-31B8-49DF-9F0D-DAF68656F5CD}" presName="parentLin" presStyleCnt="0"/>
      <dgm:spPr/>
    </dgm:pt>
    <dgm:pt modelId="{A5FA65BC-EFF7-4672-9804-1B879E713682}" type="pres">
      <dgm:prSet presAssocID="{AA149F50-31B8-49DF-9F0D-DAF68656F5CD}" presName="parentLeftMargin" presStyleLbl="node1" presStyleIdx="0" presStyleCnt="5"/>
      <dgm:spPr/>
    </dgm:pt>
    <dgm:pt modelId="{24001B18-2FD2-4856-80EC-5933221CB1E0}" type="pres">
      <dgm:prSet presAssocID="{AA149F50-31B8-49DF-9F0D-DAF68656F5CD}" presName="parentText" presStyleLbl="node1" presStyleIdx="1" presStyleCnt="5" custScaleX="130796" custScaleY="877357">
        <dgm:presLayoutVars>
          <dgm:chMax val="0"/>
          <dgm:bulletEnabled val="1"/>
        </dgm:presLayoutVars>
      </dgm:prSet>
      <dgm:spPr/>
    </dgm:pt>
    <dgm:pt modelId="{D6E0DDA0-5298-4F70-911A-C4064D1F0237}" type="pres">
      <dgm:prSet presAssocID="{AA149F50-31B8-49DF-9F0D-DAF68656F5CD}" presName="negativeSpace" presStyleCnt="0"/>
      <dgm:spPr/>
    </dgm:pt>
    <dgm:pt modelId="{16C5D960-37F2-4F9C-89A3-6384C956429C}" type="pres">
      <dgm:prSet presAssocID="{AA149F50-31B8-49DF-9F0D-DAF68656F5CD}" presName="childText" presStyleLbl="conFgAcc1" presStyleIdx="1" presStyleCnt="5" custScaleY="206906">
        <dgm:presLayoutVars>
          <dgm:bulletEnabled val="1"/>
        </dgm:presLayoutVars>
      </dgm:prSet>
      <dgm:spPr/>
    </dgm:pt>
    <dgm:pt modelId="{12124FA6-6AA3-468C-AAAB-A2C894FDC4B8}" type="pres">
      <dgm:prSet presAssocID="{9F17C415-337E-4A5D-B18F-AF1E5884172A}" presName="spaceBetweenRectangles" presStyleCnt="0"/>
      <dgm:spPr/>
    </dgm:pt>
    <dgm:pt modelId="{A70DEED2-5F8B-4597-89BF-B7A46AE91453}" type="pres">
      <dgm:prSet presAssocID="{ACADAC8D-B6E4-4BA2-B75F-EFB923102945}" presName="parentLin" presStyleCnt="0"/>
      <dgm:spPr/>
    </dgm:pt>
    <dgm:pt modelId="{3B024D7C-D300-490B-A723-59F3BF31DB1A}" type="pres">
      <dgm:prSet presAssocID="{ACADAC8D-B6E4-4BA2-B75F-EFB923102945}" presName="parentLeftMargin" presStyleLbl="node1" presStyleIdx="1" presStyleCnt="5"/>
      <dgm:spPr/>
    </dgm:pt>
    <dgm:pt modelId="{229B17CC-CE9C-4372-B3B7-B101ED1BABC6}" type="pres">
      <dgm:prSet presAssocID="{ACADAC8D-B6E4-4BA2-B75F-EFB923102945}" presName="parentText" presStyleLbl="node1" presStyleIdx="2" presStyleCnt="5" custScaleX="130691" custScaleY="508470" custLinFactNeighborY="3070">
        <dgm:presLayoutVars>
          <dgm:chMax val="0"/>
          <dgm:bulletEnabled val="1"/>
        </dgm:presLayoutVars>
      </dgm:prSet>
      <dgm:spPr/>
    </dgm:pt>
    <dgm:pt modelId="{00FEE6D2-AF6E-42B3-9325-08AE99857BC8}" type="pres">
      <dgm:prSet presAssocID="{ACADAC8D-B6E4-4BA2-B75F-EFB923102945}" presName="negativeSpace" presStyleCnt="0"/>
      <dgm:spPr/>
    </dgm:pt>
    <dgm:pt modelId="{C7C3BA19-2DFC-4A1C-AD6E-0D76DA212652}" type="pres">
      <dgm:prSet presAssocID="{ACADAC8D-B6E4-4BA2-B75F-EFB923102945}" presName="childText" presStyleLbl="conFgAcc1" presStyleIdx="2" presStyleCnt="5" custScaleY="224824">
        <dgm:presLayoutVars>
          <dgm:bulletEnabled val="1"/>
        </dgm:presLayoutVars>
      </dgm:prSet>
      <dgm:spPr/>
    </dgm:pt>
    <dgm:pt modelId="{42B3DD3C-398A-4A68-9175-015AF6A88E97}" type="pres">
      <dgm:prSet presAssocID="{58E9F1E5-F240-4190-9025-7896E107B29E}" presName="spaceBetweenRectangles" presStyleCnt="0"/>
      <dgm:spPr/>
    </dgm:pt>
    <dgm:pt modelId="{4B7C9715-4FE8-46E4-9611-70869A7E75C0}" type="pres">
      <dgm:prSet presAssocID="{549D904B-E219-4E72-B678-3575E846CE63}" presName="parentLin" presStyleCnt="0"/>
      <dgm:spPr/>
    </dgm:pt>
    <dgm:pt modelId="{8D1E8BD3-7ADD-41B5-8045-0B79A1EC5934}" type="pres">
      <dgm:prSet presAssocID="{549D904B-E219-4E72-B678-3575E846CE63}" presName="parentLeftMargin" presStyleLbl="node1" presStyleIdx="2" presStyleCnt="5"/>
      <dgm:spPr/>
    </dgm:pt>
    <dgm:pt modelId="{1BB5C2B1-A799-4312-B890-A37DC09CA533}" type="pres">
      <dgm:prSet presAssocID="{549D904B-E219-4E72-B678-3575E846CE63}" presName="parentText" presStyleLbl="node1" presStyleIdx="3" presStyleCnt="5" custScaleX="130480" custScaleY="287308">
        <dgm:presLayoutVars>
          <dgm:chMax val="0"/>
          <dgm:bulletEnabled val="1"/>
        </dgm:presLayoutVars>
      </dgm:prSet>
      <dgm:spPr/>
    </dgm:pt>
    <dgm:pt modelId="{296D3035-8EF0-45C3-9350-E4951AC8C90E}" type="pres">
      <dgm:prSet presAssocID="{549D904B-E219-4E72-B678-3575E846CE63}" presName="negativeSpace" presStyleCnt="0"/>
      <dgm:spPr/>
    </dgm:pt>
    <dgm:pt modelId="{8DCEDB40-9724-495E-A452-452C1AFD4947}" type="pres">
      <dgm:prSet presAssocID="{549D904B-E219-4E72-B678-3575E846CE63}" presName="childText" presStyleLbl="conFgAcc1" presStyleIdx="3" presStyleCnt="5" custScaleY="186865">
        <dgm:presLayoutVars>
          <dgm:bulletEnabled val="1"/>
        </dgm:presLayoutVars>
      </dgm:prSet>
      <dgm:spPr/>
    </dgm:pt>
    <dgm:pt modelId="{254F991A-B99A-4F60-9555-AE035720D6E9}" type="pres">
      <dgm:prSet presAssocID="{DAA36875-7060-42C6-8083-A461BE19ECCE}" presName="spaceBetweenRectangles" presStyleCnt="0"/>
      <dgm:spPr/>
    </dgm:pt>
    <dgm:pt modelId="{074B293E-B606-4638-9854-461C760724AC}" type="pres">
      <dgm:prSet presAssocID="{C2508F00-84D1-4779-A4CB-AB44FF13C0B1}" presName="parentLin" presStyleCnt="0"/>
      <dgm:spPr/>
    </dgm:pt>
    <dgm:pt modelId="{8159A983-214A-44E2-AF85-5465F0B72E7F}" type="pres">
      <dgm:prSet presAssocID="{C2508F00-84D1-4779-A4CB-AB44FF13C0B1}" presName="parentLeftMargin" presStyleLbl="node1" presStyleIdx="3" presStyleCnt="5"/>
      <dgm:spPr/>
    </dgm:pt>
    <dgm:pt modelId="{3F2B59E5-94DE-4E7E-AA95-C5503A90F796}" type="pres">
      <dgm:prSet presAssocID="{C2508F00-84D1-4779-A4CB-AB44FF13C0B1}" presName="parentText" presStyleLbl="node1" presStyleIdx="4" presStyleCnt="5" custScaleX="130273" custScaleY="315301">
        <dgm:presLayoutVars>
          <dgm:chMax val="0"/>
          <dgm:bulletEnabled val="1"/>
        </dgm:presLayoutVars>
      </dgm:prSet>
      <dgm:spPr/>
    </dgm:pt>
    <dgm:pt modelId="{E8CAEBC6-CB7F-41ED-96AE-9CF792265503}" type="pres">
      <dgm:prSet presAssocID="{C2508F00-84D1-4779-A4CB-AB44FF13C0B1}" presName="negativeSpace" presStyleCnt="0"/>
      <dgm:spPr/>
    </dgm:pt>
    <dgm:pt modelId="{BC6C7A7A-1B06-4C55-9E69-5A3748BEAA80}" type="pres">
      <dgm:prSet presAssocID="{C2508F00-84D1-4779-A4CB-AB44FF13C0B1}" presName="childText" presStyleLbl="conFgAcc1" presStyleIdx="4" presStyleCnt="5" custScaleY="213413" custLinFactNeighborX="203" custLinFactNeighborY="-11472">
        <dgm:presLayoutVars>
          <dgm:bulletEnabled val="1"/>
        </dgm:presLayoutVars>
      </dgm:prSet>
      <dgm:spPr/>
    </dgm:pt>
  </dgm:ptLst>
  <dgm:cxnLst>
    <dgm:cxn modelId="{C6519E10-CDBC-4AAC-8753-1DF807A35F17}" type="presOf" srcId="{C2508F00-84D1-4779-A4CB-AB44FF13C0B1}" destId="{8159A983-214A-44E2-AF85-5465F0B72E7F}" srcOrd="0" destOrd="0" presId="urn:microsoft.com/office/officeart/2005/8/layout/list1"/>
    <dgm:cxn modelId="{C626F310-05AD-48AF-AAF6-175CB686F2B2}" srcId="{A024B477-54F3-4FBB-A91E-2F8D49713446}" destId="{138D4281-1979-49BB-A3BA-13A8B2520C2F}" srcOrd="0" destOrd="0" parTransId="{EA469613-7687-4F53-B9D6-BF20AC7CD800}" sibTransId="{1A3AD7AA-A892-491B-A9F1-ECE48E2BE4D8}"/>
    <dgm:cxn modelId="{1714461B-AA8C-4A47-908C-BAEA25EBF2E4}" srcId="{A024B477-54F3-4FBB-A91E-2F8D49713446}" destId="{AA149F50-31B8-49DF-9F0D-DAF68656F5CD}" srcOrd="1" destOrd="0" parTransId="{A6A5ACDA-9B8F-462F-A317-483EEE57C82A}" sibTransId="{9F17C415-337E-4A5D-B18F-AF1E5884172A}"/>
    <dgm:cxn modelId="{BAB26D23-F269-42E9-ACB9-F8B4531D9C60}" type="presOf" srcId="{AA149F50-31B8-49DF-9F0D-DAF68656F5CD}" destId="{A5FA65BC-EFF7-4672-9804-1B879E713682}" srcOrd="0" destOrd="0" presId="urn:microsoft.com/office/officeart/2005/8/layout/list1"/>
    <dgm:cxn modelId="{D4731F3C-6B69-4796-822A-E8A427692A0C}" srcId="{A024B477-54F3-4FBB-A91E-2F8D49713446}" destId="{549D904B-E219-4E72-B678-3575E846CE63}" srcOrd="3" destOrd="0" parTransId="{C8072A3B-37FD-4704-9259-751A8CE3A656}" sibTransId="{DAA36875-7060-42C6-8083-A461BE19ECCE}"/>
    <dgm:cxn modelId="{52565A60-4435-44AE-AA84-19CC1C0E1863}" type="presOf" srcId="{A024B477-54F3-4FBB-A91E-2F8D49713446}" destId="{9228008F-59C7-4649-8F8B-E94B6DF5A111}" srcOrd="0" destOrd="0" presId="urn:microsoft.com/office/officeart/2005/8/layout/list1"/>
    <dgm:cxn modelId="{09CAA942-7801-4374-AA4E-FE222139ED86}" type="presOf" srcId="{138D4281-1979-49BB-A3BA-13A8B2520C2F}" destId="{82AFEE8C-DF2B-4E4F-8768-852747B58FCC}" srcOrd="0" destOrd="0" presId="urn:microsoft.com/office/officeart/2005/8/layout/list1"/>
    <dgm:cxn modelId="{BE2FAD62-BF39-4BA3-9769-5AA983046FA9}" type="presOf" srcId="{549D904B-E219-4E72-B678-3575E846CE63}" destId="{8D1E8BD3-7ADD-41B5-8045-0B79A1EC5934}" srcOrd="0" destOrd="0" presId="urn:microsoft.com/office/officeart/2005/8/layout/list1"/>
    <dgm:cxn modelId="{957AE250-8753-406D-89F5-0A744CCD4F3C}" srcId="{A024B477-54F3-4FBB-A91E-2F8D49713446}" destId="{C2508F00-84D1-4779-A4CB-AB44FF13C0B1}" srcOrd="4" destOrd="0" parTransId="{ABCB4E61-A3FC-429C-8B6D-925203605EBD}" sibTransId="{F64B3EB8-C0DA-44B2-8372-FEF4A667C925}"/>
    <dgm:cxn modelId="{4F389655-5552-449D-B856-7ED1B18500AA}" type="presOf" srcId="{ACADAC8D-B6E4-4BA2-B75F-EFB923102945}" destId="{229B17CC-CE9C-4372-B3B7-B101ED1BABC6}" srcOrd="1" destOrd="0" presId="urn:microsoft.com/office/officeart/2005/8/layout/list1"/>
    <dgm:cxn modelId="{F978F87D-84FD-445B-A287-C0E7E02FFBF5}" type="presOf" srcId="{ACADAC8D-B6E4-4BA2-B75F-EFB923102945}" destId="{3B024D7C-D300-490B-A723-59F3BF31DB1A}" srcOrd="0" destOrd="0" presId="urn:microsoft.com/office/officeart/2005/8/layout/list1"/>
    <dgm:cxn modelId="{4EBCD394-9578-4B08-AE86-47F88E57DAA5}" srcId="{A024B477-54F3-4FBB-A91E-2F8D49713446}" destId="{ACADAC8D-B6E4-4BA2-B75F-EFB923102945}" srcOrd="2" destOrd="0" parTransId="{83B384F0-9384-466E-9B4A-75BB513DD52F}" sibTransId="{58E9F1E5-F240-4190-9025-7896E107B29E}"/>
    <dgm:cxn modelId="{2399AAA7-25A3-4AFF-80DC-84A5DF398D55}" type="presOf" srcId="{549D904B-E219-4E72-B678-3575E846CE63}" destId="{1BB5C2B1-A799-4312-B890-A37DC09CA533}" srcOrd="1" destOrd="0" presId="urn:microsoft.com/office/officeart/2005/8/layout/list1"/>
    <dgm:cxn modelId="{7532CABE-40B9-46D5-AAD2-0E7EB3D95048}" type="presOf" srcId="{AA149F50-31B8-49DF-9F0D-DAF68656F5CD}" destId="{24001B18-2FD2-4856-80EC-5933221CB1E0}" srcOrd="1" destOrd="0" presId="urn:microsoft.com/office/officeart/2005/8/layout/list1"/>
    <dgm:cxn modelId="{32EAB9E1-1EF4-4500-9CFC-83615DEBBA65}" type="presOf" srcId="{C2508F00-84D1-4779-A4CB-AB44FF13C0B1}" destId="{3F2B59E5-94DE-4E7E-AA95-C5503A90F796}" srcOrd="1" destOrd="0" presId="urn:microsoft.com/office/officeart/2005/8/layout/list1"/>
    <dgm:cxn modelId="{B1C573FE-E17D-43F7-9453-A95C134F72E5}" type="presOf" srcId="{138D4281-1979-49BB-A3BA-13A8B2520C2F}" destId="{99D39B41-139F-46E4-91C0-0E1DFB04D72C}" srcOrd="1" destOrd="0" presId="urn:microsoft.com/office/officeart/2005/8/layout/list1"/>
    <dgm:cxn modelId="{73317288-0021-41B9-ABBF-37810CFA03F0}" type="presParOf" srcId="{9228008F-59C7-4649-8F8B-E94B6DF5A111}" destId="{2938B8B4-DDFF-4030-8620-CDB6CE696827}" srcOrd="0" destOrd="0" presId="urn:microsoft.com/office/officeart/2005/8/layout/list1"/>
    <dgm:cxn modelId="{1F003A8E-C5D5-4E31-91FF-DA8EA44EB2BB}" type="presParOf" srcId="{2938B8B4-DDFF-4030-8620-CDB6CE696827}" destId="{82AFEE8C-DF2B-4E4F-8768-852747B58FCC}" srcOrd="0" destOrd="0" presId="urn:microsoft.com/office/officeart/2005/8/layout/list1"/>
    <dgm:cxn modelId="{DDE0144A-153C-49A7-8F81-B37AD18E02EB}" type="presParOf" srcId="{2938B8B4-DDFF-4030-8620-CDB6CE696827}" destId="{99D39B41-139F-46E4-91C0-0E1DFB04D72C}" srcOrd="1" destOrd="0" presId="urn:microsoft.com/office/officeart/2005/8/layout/list1"/>
    <dgm:cxn modelId="{EC07E51F-14BC-4DBA-AF64-25CAEF64CB6B}" type="presParOf" srcId="{9228008F-59C7-4649-8F8B-E94B6DF5A111}" destId="{90C81334-3634-4CF1-9E6C-CEADA131733A}" srcOrd="1" destOrd="0" presId="urn:microsoft.com/office/officeart/2005/8/layout/list1"/>
    <dgm:cxn modelId="{1F45F26B-3F91-4929-A164-309AA1562D09}" type="presParOf" srcId="{9228008F-59C7-4649-8F8B-E94B6DF5A111}" destId="{C0FA7C5E-529D-43B8-B643-7C6267B6E9B0}" srcOrd="2" destOrd="0" presId="urn:microsoft.com/office/officeart/2005/8/layout/list1"/>
    <dgm:cxn modelId="{698B9DFC-4902-4813-B92B-35362E386187}" type="presParOf" srcId="{9228008F-59C7-4649-8F8B-E94B6DF5A111}" destId="{F5765472-A83D-4758-8064-CF6536E6B57C}" srcOrd="3" destOrd="0" presId="urn:microsoft.com/office/officeart/2005/8/layout/list1"/>
    <dgm:cxn modelId="{7E1AB07B-DC07-4371-A01C-20DF72FCDE25}" type="presParOf" srcId="{9228008F-59C7-4649-8F8B-E94B6DF5A111}" destId="{A0188145-B237-4269-A97C-400B36FDC8D8}" srcOrd="4" destOrd="0" presId="urn:microsoft.com/office/officeart/2005/8/layout/list1"/>
    <dgm:cxn modelId="{78FE6805-F573-45B0-85EC-09947498CEF6}" type="presParOf" srcId="{A0188145-B237-4269-A97C-400B36FDC8D8}" destId="{A5FA65BC-EFF7-4672-9804-1B879E713682}" srcOrd="0" destOrd="0" presId="urn:microsoft.com/office/officeart/2005/8/layout/list1"/>
    <dgm:cxn modelId="{1D273443-2D31-4596-BBB8-88D63346C86A}" type="presParOf" srcId="{A0188145-B237-4269-A97C-400B36FDC8D8}" destId="{24001B18-2FD2-4856-80EC-5933221CB1E0}" srcOrd="1" destOrd="0" presId="urn:microsoft.com/office/officeart/2005/8/layout/list1"/>
    <dgm:cxn modelId="{592422EA-009A-4864-85C6-01FA99B7FDA6}" type="presParOf" srcId="{9228008F-59C7-4649-8F8B-E94B6DF5A111}" destId="{D6E0DDA0-5298-4F70-911A-C4064D1F0237}" srcOrd="5" destOrd="0" presId="urn:microsoft.com/office/officeart/2005/8/layout/list1"/>
    <dgm:cxn modelId="{B87BB52E-ED9A-4540-AE4B-A7ECA5F755E8}" type="presParOf" srcId="{9228008F-59C7-4649-8F8B-E94B6DF5A111}" destId="{16C5D960-37F2-4F9C-89A3-6384C956429C}" srcOrd="6" destOrd="0" presId="urn:microsoft.com/office/officeart/2005/8/layout/list1"/>
    <dgm:cxn modelId="{F014A5E7-00C5-4541-8463-9BDB14CE203D}" type="presParOf" srcId="{9228008F-59C7-4649-8F8B-E94B6DF5A111}" destId="{12124FA6-6AA3-468C-AAAB-A2C894FDC4B8}" srcOrd="7" destOrd="0" presId="urn:microsoft.com/office/officeart/2005/8/layout/list1"/>
    <dgm:cxn modelId="{894B4B93-CDA7-4D41-A6E1-571874F1B32C}" type="presParOf" srcId="{9228008F-59C7-4649-8F8B-E94B6DF5A111}" destId="{A70DEED2-5F8B-4597-89BF-B7A46AE91453}" srcOrd="8" destOrd="0" presId="urn:microsoft.com/office/officeart/2005/8/layout/list1"/>
    <dgm:cxn modelId="{C059E871-ED04-4D01-956C-B9FB20DB42B8}" type="presParOf" srcId="{A70DEED2-5F8B-4597-89BF-B7A46AE91453}" destId="{3B024D7C-D300-490B-A723-59F3BF31DB1A}" srcOrd="0" destOrd="0" presId="urn:microsoft.com/office/officeart/2005/8/layout/list1"/>
    <dgm:cxn modelId="{86CAC2F2-E8F3-4FBE-9B1E-2CA411CBDBDE}" type="presParOf" srcId="{A70DEED2-5F8B-4597-89BF-B7A46AE91453}" destId="{229B17CC-CE9C-4372-B3B7-B101ED1BABC6}" srcOrd="1" destOrd="0" presId="urn:microsoft.com/office/officeart/2005/8/layout/list1"/>
    <dgm:cxn modelId="{2F948010-5980-420E-8004-B0FD5AC675CD}" type="presParOf" srcId="{9228008F-59C7-4649-8F8B-E94B6DF5A111}" destId="{00FEE6D2-AF6E-42B3-9325-08AE99857BC8}" srcOrd="9" destOrd="0" presId="urn:microsoft.com/office/officeart/2005/8/layout/list1"/>
    <dgm:cxn modelId="{81FB94F4-79FA-474C-9189-8FFA85B355C7}" type="presParOf" srcId="{9228008F-59C7-4649-8F8B-E94B6DF5A111}" destId="{C7C3BA19-2DFC-4A1C-AD6E-0D76DA212652}" srcOrd="10" destOrd="0" presId="urn:microsoft.com/office/officeart/2005/8/layout/list1"/>
    <dgm:cxn modelId="{F82618AE-CFBF-4B01-A263-0D46CC9A0674}" type="presParOf" srcId="{9228008F-59C7-4649-8F8B-E94B6DF5A111}" destId="{42B3DD3C-398A-4A68-9175-015AF6A88E97}" srcOrd="11" destOrd="0" presId="urn:microsoft.com/office/officeart/2005/8/layout/list1"/>
    <dgm:cxn modelId="{60478BA5-1F37-4619-B366-44F3165F0D5B}" type="presParOf" srcId="{9228008F-59C7-4649-8F8B-E94B6DF5A111}" destId="{4B7C9715-4FE8-46E4-9611-70869A7E75C0}" srcOrd="12" destOrd="0" presId="urn:microsoft.com/office/officeart/2005/8/layout/list1"/>
    <dgm:cxn modelId="{DA35E74E-DCD7-4FE2-BA86-D0E48DD53436}" type="presParOf" srcId="{4B7C9715-4FE8-46E4-9611-70869A7E75C0}" destId="{8D1E8BD3-7ADD-41B5-8045-0B79A1EC5934}" srcOrd="0" destOrd="0" presId="urn:microsoft.com/office/officeart/2005/8/layout/list1"/>
    <dgm:cxn modelId="{356D0015-437A-494C-AAF9-A2971AD7122E}" type="presParOf" srcId="{4B7C9715-4FE8-46E4-9611-70869A7E75C0}" destId="{1BB5C2B1-A799-4312-B890-A37DC09CA533}" srcOrd="1" destOrd="0" presId="urn:microsoft.com/office/officeart/2005/8/layout/list1"/>
    <dgm:cxn modelId="{3B813787-672A-4675-B37E-F8A0DC942C49}" type="presParOf" srcId="{9228008F-59C7-4649-8F8B-E94B6DF5A111}" destId="{296D3035-8EF0-45C3-9350-E4951AC8C90E}" srcOrd="13" destOrd="0" presId="urn:microsoft.com/office/officeart/2005/8/layout/list1"/>
    <dgm:cxn modelId="{F5C56A79-EA17-4057-AFC2-F7E3AF113F5A}" type="presParOf" srcId="{9228008F-59C7-4649-8F8B-E94B6DF5A111}" destId="{8DCEDB40-9724-495E-A452-452C1AFD4947}" srcOrd="14" destOrd="0" presId="urn:microsoft.com/office/officeart/2005/8/layout/list1"/>
    <dgm:cxn modelId="{5F7256A5-A52F-471A-A6BE-49FE6D9C1262}" type="presParOf" srcId="{9228008F-59C7-4649-8F8B-E94B6DF5A111}" destId="{254F991A-B99A-4F60-9555-AE035720D6E9}" srcOrd="15" destOrd="0" presId="urn:microsoft.com/office/officeart/2005/8/layout/list1"/>
    <dgm:cxn modelId="{FF4E44EE-E077-47A8-9EA4-4B7366D0BFB7}" type="presParOf" srcId="{9228008F-59C7-4649-8F8B-E94B6DF5A111}" destId="{074B293E-B606-4638-9854-461C760724AC}" srcOrd="16" destOrd="0" presId="urn:microsoft.com/office/officeart/2005/8/layout/list1"/>
    <dgm:cxn modelId="{17442D1D-5FDC-4FB4-AEE3-B3571D0E0A46}" type="presParOf" srcId="{074B293E-B606-4638-9854-461C760724AC}" destId="{8159A983-214A-44E2-AF85-5465F0B72E7F}" srcOrd="0" destOrd="0" presId="urn:microsoft.com/office/officeart/2005/8/layout/list1"/>
    <dgm:cxn modelId="{6FB07AB4-3BA0-4221-A332-4DDF7E5F714D}" type="presParOf" srcId="{074B293E-B606-4638-9854-461C760724AC}" destId="{3F2B59E5-94DE-4E7E-AA95-C5503A90F796}" srcOrd="1" destOrd="0" presId="urn:microsoft.com/office/officeart/2005/8/layout/list1"/>
    <dgm:cxn modelId="{298F8793-EB72-4553-AB59-465925BF4DBC}" type="presParOf" srcId="{9228008F-59C7-4649-8F8B-E94B6DF5A111}" destId="{E8CAEBC6-CB7F-41ED-96AE-9CF792265503}" srcOrd="17" destOrd="0" presId="urn:microsoft.com/office/officeart/2005/8/layout/list1"/>
    <dgm:cxn modelId="{9C1F0D3E-F1F7-4780-AB55-BF4FEF4B2FB0}" type="presParOf" srcId="{9228008F-59C7-4649-8F8B-E94B6DF5A111}" destId="{BC6C7A7A-1B06-4C55-9E69-5A3748BEAA8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FA7C5E-529D-43B8-B643-7C6267B6E9B0}">
      <dsp:nvSpPr>
        <dsp:cNvPr id="0" name=""/>
        <dsp:cNvSpPr/>
      </dsp:nvSpPr>
      <dsp:spPr>
        <a:xfrm>
          <a:off x="0" y="876621"/>
          <a:ext cx="11242040" cy="281092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D39B41-139F-46E4-91C0-0E1DFB04D72C}">
      <dsp:nvSpPr>
        <dsp:cNvPr id="0" name=""/>
        <dsp:cNvSpPr/>
      </dsp:nvSpPr>
      <dsp:spPr>
        <a:xfrm>
          <a:off x="561553" y="44793"/>
          <a:ext cx="10295266" cy="90562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22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97446" tIns="0" rIns="29744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None/>
          </a:pPr>
          <a:r>
            <a:rPr lang="uk-UA" sz="2400" kern="1200" dirty="0"/>
            <a:t>- побачити навчальний матеріал цілісно і </a:t>
          </a:r>
          <a:r>
            <a:rPr lang="uk-UA" sz="2400" kern="1200"/>
            <a:t>системно та </a:t>
          </a:r>
          <a:r>
            <a:rPr lang="uk-UA" sz="2400" kern="1200" dirty="0" err="1"/>
            <a:t>спроєктувати</a:t>
          </a:r>
          <a:r>
            <a:rPr lang="uk-UA" sz="2400" kern="1200" dirty="0"/>
            <a:t> навчальний процес освоєння теми з урахуванням мети курсу;</a:t>
          </a:r>
        </a:p>
      </dsp:txBody>
      <dsp:txXfrm>
        <a:off x="605762" y="89002"/>
        <a:ext cx="10206848" cy="817209"/>
      </dsp:txXfrm>
    </dsp:sp>
    <dsp:sp modelId="{16C5D960-37F2-4F9C-89A3-6384C956429C}">
      <dsp:nvSpPr>
        <dsp:cNvPr id="0" name=""/>
        <dsp:cNvSpPr/>
      </dsp:nvSpPr>
      <dsp:spPr>
        <a:xfrm>
          <a:off x="0" y="2405892"/>
          <a:ext cx="11242040" cy="260701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001B18-2FD2-4856-80EC-5933221CB1E0}">
      <dsp:nvSpPr>
        <dsp:cNvPr id="0" name=""/>
        <dsp:cNvSpPr/>
      </dsp:nvSpPr>
      <dsp:spPr>
        <a:xfrm>
          <a:off x="561553" y="1184713"/>
          <a:ext cx="10282845" cy="1294978"/>
        </a:xfrm>
        <a:prstGeom prst="roundRect">
          <a:avLst/>
        </a:prstGeom>
        <a:solidFill>
          <a:schemeClr val="bg2">
            <a:lumMod val="50000"/>
          </a:schemeClr>
        </a:solidFill>
        <a:ln w="222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97446" tIns="0" rIns="29744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None/>
          </a:pPr>
          <a:r>
            <a:rPr lang="uk-UA" sz="2400" kern="1200" dirty="0"/>
            <a:t>- повністю відобразити послідовність всіх здійснюваних дій, при більш ретельному плануванні всіх етапів уроку, що призводять до наміченого </a:t>
          </a:r>
          <a:r>
            <a:rPr lang="uk-UA" sz="2400" kern="1200" dirty="0" err="1"/>
            <a:t>результату;наміченого</a:t>
          </a:r>
          <a:r>
            <a:rPr lang="uk-UA" sz="2400" kern="1200" dirty="0"/>
            <a:t> результату;</a:t>
          </a:r>
        </a:p>
      </dsp:txBody>
      <dsp:txXfrm>
        <a:off x="624769" y="1247929"/>
        <a:ext cx="10156413" cy="1168546"/>
      </dsp:txXfrm>
    </dsp:sp>
    <dsp:sp modelId="{C7C3BA19-2DFC-4A1C-AD6E-0D76DA212652}">
      <dsp:nvSpPr>
        <dsp:cNvPr id="0" name=""/>
        <dsp:cNvSpPr/>
      </dsp:nvSpPr>
      <dsp:spPr>
        <a:xfrm>
          <a:off x="0" y="3370295"/>
          <a:ext cx="11242040" cy="283278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9B17CC-CE9C-4372-B3B7-B101ED1BABC6}">
      <dsp:nvSpPr>
        <dsp:cNvPr id="0" name=""/>
        <dsp:cNvSpPr/>
      </dsp:nvSpPr>
      <dsp:spPr>
        <a:xfrm>
          <a:off x="561553" y="2698125"/>
          <a:ext cx="10274590" cy="750501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22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97446" tIns="0" rIns="29744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None/>
          </a:pPr>
          <a:r>
            <a:rPr lang="uk-UA" sz="2400" kern="1200" dirty="0"/>
            <a:t>- коригувати, варіювати і синхронізувати дії всіх суб'єктів педагогічної діяльності;</a:t>
          </a:r>
        </a:p>
      </dsp:txBody>
      <dsp:txXfrm>
        <a:off x="598189" y="2734761"/>
        <a:ext cx="10201318" cy="677229"/>
      </dsp:txXfrm>
    </dsp:sp>
    <dsp:sp modelId="{8DCEDB40-9724-495E-A452-452C1AFD4947}">
      <dsp:nvSpPr>
        <dsp:cNvPr id="0" name=""/>
        <dsp:cNvSpPr/>
      </dsp:nvSpPr>
      <dsp:spPr>
        <a:xfrm>
          <a:off x="0" y="4030840"/>
          <a:ext cx="11242040" cy="23544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B5C2B1-A799-4312-B890-A37DC09CA533}">
      <dsp:nvSpPr>
        <dsp:cNvPr id="0" name=""/>
        <dsp:cNvSpPr/>
      </dsp:nvSpPr>
      <dsp:spPr>
        <a:xfrm>
          <a:off x="561553" y="3680574"/>
          <a:ext cx="10258002" cy="424066"/>
        </a:xfrm>
        <a:prstGeom prst="roundRect">
          <a:avLst/>
        </a:prstGeom>
        <a:solidFill>
          <a:schemeClr val="bg2">
            <a:lumMod val="50000"/>
          </a:schemeClr>
        </a:solidFill>
        <a:ln w="222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97446" tIns="0" rIns="29744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None/>
          </a:pPr>
          <a:r>
            <a:rPr lang="uk-UA" sz="2400" kern="1200" dirty="0"/>
            <a:t>- узгоджувати дії вчителя і учня;</a:t>
          </a:r>
        </a:p>
      </dsp:txBody>
      <dsp:txXfrm>
        <a:off x="582254" y="3701275"/>
        <a:ext cx="10216600" cy="382664"/>
      </dsp:txXfrm>
    </dsp:sp>
    <dsp:sp modelId="{BC6C7A7A-1B06-4C55-9E69-5A3748BEAA80}">
      <dsp:nvSpPr>
        <dsp:cNvPr id="0" name=""/>
        <dsp:cNvSpPr/>
      </dsp:nvSpPr>
      <dsp:spPr>
        <a:xfrm>
          <a:off x="0" y="4676408"/>
          <a:ext cx="11242040" cy="2689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2B59E5-94DE-4E7E-AA95-C5503A90F796}">
      <dsp:nvSpPr>
        <dsp:cNvPr id="0" name=""/>
        <dsp:cNvSpPr/>
      </dsp:nvSpPr>
      <dsp:spPr>
        <a:xfrm>
          <a:off x="561553" y="4293290"/>
          <a:ext cx="10241728" cy="465384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22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97446" tIns="0" rIns="29744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None/>
          </a:pPr>
          <a:r>
            <a:rPr lang="uk-UA" sz="2400" kern="1200" dirty="0"/>
            <a:t>- організувати самостійну діяльність школярів у процесі навчання.</a:t>
          </a:r>
        </a:p>
      </dsp:txBody>
      <dsp:txXfrm>
        <a:off x="584271" y="4316008"/>
        <a:ext cx="10196292" cy="419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023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85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26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13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656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76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06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16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44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13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1702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726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drive.google.com/drive/folders/1n8Cp7KTjSA-boTFcMW_HkMC7Buj2eSsb" TargetMode="External"/><Relationship Id="rId3" Type="http://schemas.openxmlformats.org/officeDocument/2006/relationships/hyperlink" Target="https://docs.google.com/document/d/19ayO8if7IopHbRdJnGhLRvJrQk4gECKR/edit?usp=sharing&amp;ouid=112859865201530508770&amp;rtpof=true&amp;sd=true" TargetMode="External"/><Relationship Id="rId7" Type="http://schemas.openxmlformats.org/officeDocument/2006/relationships/hyperlink" Target="https://www.youtube.com/watch?v=5UzSlouVx-4&amp;t=230s" TargetMode="External"/><Relationship Id="rId12" Type="http://schemas.openxmlformats.org/officeDocument/2006/relationships/hyperlink" Target="https://docs.google.com/document/d/13IX4uOR-Yq_6-6p7mxpLfvO-xFOPkYby/edit?usp=drive_link&amp;ouid=112859865201530508770&amp;rtpof=true&amp;sd=true" TargetMode="External"/><Relationship Id="rId2" Type="http://schemas.openxmlformats.org/officeDocument/2006/relationships/hyperlink" Target="https://dmytro.lupiak.com/portfolio/%D1%83%D1%87%D0%B8%D1%82%D0%B5%D0%BB%D1%8C-%D1%80%D0%BE%D0%BA%D1%83-202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google.com/document/d/1y6vG-G2L4UjcZIaxBgPNw8i-fDJyHXFE/edit?usp=sharing&amp;ouid=110576710913745618054&amp;rtpof=true&amp;sd=true" TargetMode="External"/><Relationship Id="rId11" Type="http://schemas.openxmlformats.org/officeDocument/2006/relationships/hyperlink" Target="https://docs.google.com/document/d/1ygcxFGqj5els-aZR0tOaO-08f_77Uo19/edit?usp=drive_link&amp;ouid=112859865201530508770&amp;rtpof=true&amp;sd=true" TargetMode="External"/><Relationship Id="rId5" Type="http://schemas.openxmlformats.org/officeDocument/2006/relationships/hyperlink" Target="https://docs.google.com/presentation/d/1v_w0dYpVf9_bHobC9gCuzDvlF2YveJ78/edit?usp=drive_link&amp;ouid=110576710913745618054&amp;rtpof=true&amp;sd=true" TargetMode="External"/><Relationship Id="rId10" Type="http://schemas.openxmlformats.org/officeDocument/2006/relationships/hyperlink" Target="https://docs.google.com/document/d/1pJwLjRNFIHoiiy89fipl78_d9QIeXfRR/edit?usp=drive_link&amp;ouid=112859865201530508770&amp;rtpof=true&amp;sd=true" TargetMode="External"/><Relationship Id="rId4" Type="http://schemas.openxmlformats.org/officeDocument/2006/relationships/hyperlink" Target="https://drive.google.com/file/d/1rjXDza2JUwDBIC9wmpsrjb1S8_jvEAbz/view" TargetMode="External"/><Relationship Id="rId9" Type="http://schemas.openxmlformats.org/officeDocument/2006/relationships/hyperlink" Target="https://docs.google.com/document/d/1G8I3Tc8x_FpfdzZpLYLqH52I9ILWzhTb/edit?usp=drive_link&amp;ouid=112859865201530508770&amp;rtpof=true&amp;sd=tru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6EDAD2-2D54-4FC3-8929-C6404DC9CA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dirty="0" err="1"/>
              <a:t>Технологічна</a:t>
            </a:r>
            <a:r>
              <a:rPr lang="ru-RU" sz="4800" dirty="0"/>
              <a:t> </a:t>
            </a:r>
            <a:r>
              <a:rPr lang="ru-RU" sz="4800" dirty="0" err="1"/>
              <a:t>картка</a:t>
            </a:r>
            <a:r>
              <a:rPr lang="ru-RU" sz="4800" dirty="0"/>
              <a:t> – </a:t>
            </a:r>
            <a:r>
              <a:rPr lang="ru-RU" sz="4800" dirty="0" err="1"/>
              <a:t>ефективна</a:t>
            </a:r>
            <a:r>
              <a:rPr lang="ru-RU" sz="4800" dirty="0"/>
              <a:t> форма </a:t>
            </a:r>
            <a:r>
              <a:rPr lang="ru-RU" sz="4800" dirty="0" err="1"/>
              <a:t>конструювання</a:t>
            </a:r>
            <a:r>
              <a:rPr lang="ru-RU" sz="4800" dirty="0"/>
              <a:t> </a:t>
            </a:r>
            <a:r>
              <a:rPr lang="ru-RU" sz="4800" dirty="0" err="1"/>
              <a:t>компетентнісного</a:t>
            </a:r>
            <a:r>
              <a:rPr lang="ru-RU" sz="4800" dirty="0"/>
              <a:t> уроку</a:t>
            </a:r>
            <a:endParaRPr lang="uk-UA" sz="48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5CA75371-3418-4CFD-B517-F37543DBE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719465"/>
            <a:ext cx="8637072" cy="977621"/>
          </a:xfrm>
        </p:spPr>
        <p:txBody>
          <a:bodyPr>
            <a:normAutofit/>
          </a:bodyPr>
          <a:lstStyle/>
          <a:p>
            <a:r>
              <a:rPr lang="uk-UA" b="1" dirty="0" err="1"/>
              <a:t>Луп’як</a:t>
            </a:r>
            <a:r>
              <a:rPr lang="uk-UA" b="1" dirty="0"/>
              <a:t> Дмитро Миколайович </a:t>
            </a:r>
            <a:r>
              <a:rPr lang="uk-UA" dirty="0"/>
              <a:t>- </a:t>
            </a:r>
            <a:r>
              <a:rPr lang="uk-UA" cap="none" dirty="0"/>
              <a:t>учитель трудового навчання та технології комунального закладу «Вінницький ліцей №23», заслужений вчитель України</a:t>
            </a:r>
            <a:endParaRPr lang="uk-UA" dirty="0"/>
          </a:p>
          <a:p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572730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38C71ACE-30D9-40BC-ACA6-FB317D36125C}"/>
              </a:ext>
            </a:extLst>
          </p:cNvPr>
          <p:cNvSpPr/>
          <p:nvPr/>
        </p:nvSpPr>
        <p:spPr>
          <a:xfrm>
            <a:off x="533400" y="353993"/>
            <a:ext cx="1112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0070C0"/>
                </a:solidFill>
              </a:rPr>
              <a:t>ПЕРЕБІГ УРОКУ</a:t>
            </a:r>
            <a:r>
              <a:rPr lang="uk-UA" sz="3200" dirty="0">
                <a:solidFill>
                  <a:srgbClr val="0070C0"/>
                </a:solidFill>
              </a:rPr>
              <a:t>	</a:t>
            </a:r>
          </a:p>
        </p:txBody>
      </p:sp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0153C580-394C-4469-BBD7-1EB76B19A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45013"/>
              </p:ext>
            </p:extLst>
          </p:nvPr>
        </p:nvGraphicFramePr>
        <p:xfrm>
          <a:off x="533400" y="1102360"/>
          <a:ext cx="11125200" cy="256121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32200">
                  <a:extLst>
                    <a:ext uri="{9D8B030D-6E8A-4147-A177-3AD203B41FA5}">
                      <a16:colId xmlns:a16="http://schemas.microsoft.com/office/drawing/2014/main" val="4255404114"/>
                    </a:ext>
                  </a:extLst>
                </a:gridCol>
                <a:gridCol w="529352">
                  <a:extLst>
                    <a:ext uri="{9D8B030D-6E8A-4147-A177-3AD203B41FA5}">
                      <a16:colId xmlns:a16="http://schemas.microsoft.com/office/drawing/2014/main" val="759947656"/>
                    </a:ext>
                  </a:extLst>
                </a:gridCol>
                <a:gridCol w="2117405">
                  <a:extLst>
                    <a:ext uri="{9D8B030D-6E8A-4147-A177-3AD203B41FA5}">
                      <a16:colId xmlns:a16="http://schemas.microsoft.com/office/drawing/2014/main" val="1868309660"/>
                    </a:ext>
                  </a:extLst>
                </a:gridCol>
                <a:gridCol w="1588054">
                  <a:extLst>
                    <a:ext uri="{9D8B030D-6E8A-4147-A177-3AD203B41FA5}">
                      <a16:colId xmlns:a16="http://schemas.microsoft.com/office/drawing/2014/main" val="3712784146"/>
                    </a:ext>
                  </a:extLst>
                </a:gridCol>
                <a:gridCol w="1346869">
                  <a:extLst>
                    <a:ext uri="{9D8B030D-6E8A-4147-A177-3AD203B41FA5}">
                      <a16:colId xmlns:a16="http://schemas.microsoft.com/office/drawing/2014/main" val="784307878"/>
                    </a:ext>
                  </a:extLst>
                </a:gridCol>
                <a:gridCol w="505860">
                  <a:extLst>
                    <a:ext uri="{9D8B030D-6E8A-4147-A177-3AD203B41FA5}">
                      <a16:colId xmlns:a16="http://schemas.microsoft.com/office/drawing/2014/main" val="2180649814"/>
                    </a:ext>
                  </a:extLst>
                </a:gridCol>
                <a:gridCol w="1852730">
                  <a:extLst>
                    <a:ext uri="{9D8B030D-6E8A-4147-A177-3AD203B41FA5}">
                      <a16:colId xmlns:a16="http://schemas.microsoft.com/office/drawing/2014/main" val="1501582611"/>
                    </a:ext>
                  </a:extLst>
                </a:gridCol>
                <a:gridCol w="1852730">
                  <a:extLst>
                    <a:ext uri="{9D8B030D-6E8A-4147-A177-3AD203B41FA5}">
                      <a16:colId xmlns:a16="http://schemas.microsoft.com/office/drawing/2014/main" val="945687833"/>
                    </a:ext>
                  </a:extLst>
                </a:gridCol>
              </a:tblGrid>
              <a:tr h="640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Етап уроку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Час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Завдання етапу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Зміст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Методи і прийоми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</a:t>
                      </a:r>
                      <a:r>
                        <a:rPr lang="uk-UA" sz="1800" dirty="0">
                          <a:effectLst/>
                        </a:rPr>
                        <a:t>н</a:t>
                      </a:r>
                      <a:r>
                        <a:rPr lang="ru-RU" sz="1800" dirty="0">
                          <a:effectLst/>
                        </a:rPr>
                        <a:t>д*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Діяльність</a:t>
                      </a:r>
                      <a:br>
                        <a:rPr lang="uk-UA" sz="1800" dirty="0">
                          <a:effectLst/>
                        </a:rPr>
                      </a:br>
                      <a:r>
                        <a:rPr lang="ru-RU" sz="1800" dirty="0">
                          <a:effectLst/>
                        </a:rPr>
                        <a:t>учителя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Діяльність</a:t>
                      </a:r>
                      <a:br>
                        <a:rPr lang="uk-UA" sz="1800" dirty="0">
                          <a:effectLst/>
                        </a:rPr>
                      </a:br>
                      <a:r>
                        <a:rPr lang="uk-UA" sz="1800" dirty="0">
                          <a:effectLst/>
                        </a:rPr>
                        <a:t>учня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3803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4613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36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507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598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537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7008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910361"/>
                  </a:ext>
                </a:extLst>
              </a:tr>
            </a:tbl>
          </a:graphicData>
        </a:graphic>
      </p:graphicFrame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CAF64419-7CBC-4336-8E40-6CA4AA126464}"/>
              </a:ext>
            </a:extLst>
          </p:cNvPr>
          <p:cNvSpPr/>
          <p:nvPr/>
        </p:nvSpPr>
        <p:spPr>
          <a:xfrm>
            <a:off x="533400" y="4176375"/>
            <a:ext cx="1112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+mj-lt"/>
                <a:ea typeface="Times New Roman" panose="02020603050405020304" pitchFamily="18" charset="0"/>
              </a:rPr>
              <a:t>*</a:t>
            </a:r>
            <a:r>
              <a:rPr lang="uk-UA" b="1" dirty="0" err="1">
                <a:latin typeface="+mj-lt"/>
                <a:ea typeface="Times New Roman" panose="02020603050405020304" pitchFamily="18" charset="0"/>
              </a:rPr>
              <a:t>ФОнд</a:t>
            </a:r>
            <a:r>
              <a:rPr lang="uk-UA" dirty="0">
                <a:latin typeface="+mj-lt"/>
                <a:ea typeface="Times New Roman" panose="02020603050405020304" pitchFamily="18" charset="0"/>
              </a:rPr>
              <a:t> - форма організації навчальної діяльності (</a:t>
            </a:r>
            <a:r>
              <a:rPr lang="uk-UA" b="1" dirty="0">
                <a:latin typeface="+mj-lt"/>
                <a:ea typeface="Times New Roman" panose="02020603050405020304" pitchFamily="18" charset="0"/>
              </a:rPr>
              <a:t>Ф</a:t>
            </a:r>
            <a:r>
              <a:rPr lang="uk-UA" dirty="0">
                <a:latin typeface="+mj-lt"/>
                <a:ea typeface="Times New Roman" panose="02020603050405020304" pitchFamily="18" charset="0"/>
              </a:rPr>
              <a:t> - фронтальна, </a:t>
            </a:r>
            <a:r>
              <a:rPr lang="uk-UA" b="1" dirty="0">
                <a:latin typeface="+mj-lt"/>
                <a:ea typeface="Times New Roman" panose="02020603050405020304" pitchFamily="18" charset="0"/>
              </a:rPr>
              <a:t>І </a:t>
            </a:r>
            <a:r>
              <a:rPr lang="uk-UA" dirty="0">
                <a:latin typeface="+mj-lt"/>
                <a:ea typeface="Times New Roman" panose="02020603050405020304" pitchFamily="18" charset="0"/>
              </a:rPr>
              <a:t>- індивідуальна, </a:t>
            </a:r>
            <a:r>
              <a:rPr lang="uk-UA" b="1" dirty="0">
                <a:latin typeface="+mj-lt"/>
                <a:ea typeface="Times New Roman" panose="02020603050405020304" pitchFamily="18" charset="0"/>
              </a:rPr>
              <a:t>П</a:t>
            </a:r>
            <a:r>
              <a:rPr lang="uk-UA" dirty="0">
                <a:latin typeface="+mj-lt"/>
                <a:ea typeface="Times New Roman" panose="02020603050405020304" pitchFamily="18" charset="0"/>
              </a:rPr>
              <a:t> - парна, </a:t>
            </a:r>
            <a:r>
              <a:rPr lang="uk-UA" b="1" dirty="0">
                <a:latin typeface="+mj-lt"/>
                <a:ea typeface="Times New Roman" panose="02020603050405020304" pitchFamily="18" charset="0"/>
              </a:rPr>
              <a:t>Г</a:t>
            </a:r>
            <a:r>
              <a:rPr lang="uk-UA" dirty="0">
                <a:latin typeface="+mj-lt"/>
                <a:ea typeface="Times New Roman" panose="02020603050405020304" pitchFamily="18" charset="0"/>
              </a:rPr>
              <a:t> - групова).</a:t>
            </a:r>
            <a:endParaRPr lang="uk-UA" dirty="0">
              <a:latin typeface="+mj-lt"/>
            </a:endParaRP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981DCABD-2019-4FD8-8C23-95A22599B030}"/>
              </a:ext>
            </a:extLst>
          </p:cNvPr>
          <p:cNvSpPr/>
          <p:nvPr/>
        </p:nvSpPr>
        <p:spPr>
          <a:xfrm>
            <a:off x="533400" y="4721275"/>
            <a:ext cx="6202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+mj-lt"/>
                <a:ea typeface="Times New Roman" panose="02020603050405020304" pitchFamily="18" charset="0"/>
              </a:rPr>
              <a:t>Література</a:t>
            </a:r>
            <a:r>
              <a:rPr lang="uk-UA" dirty="0">
                <a:latin typeface="+mj-lt"/>
                <a:ea typeface="Times New Roman" panose="02020603050405020304" pitchFamily="18" charset="0"/>
              </a:rPr>
              <a:t> (список використаних джерел)</a:t>
            </a:r>
            <a:r>
              <a:rPr lang="ru-RU" b="1" dirty="0">
                <a:ea typeface="Times New Roman" panose="02020603050405020304" pitchFamily="18" charset="0"/>
              </a:rPr>
              <a:t> * </a:t>
            </a:r>
            <a:r>
              <a:rPr lang="uk-UA" dirty="0">
                <a:latin typeface="+mj-lt"/>
                <a:ea typeface="Times New Roman" panose="02020603050405020304" pitchFamily="18" charset="0"/>
              </a:rPr>
              <a:t>: </a:t>
            </a:r>
            <a:r>
              <a:rPr lang="uk-UA" i="1" dirty="0">
                <a:latin typeface="+mj-lt"/>
                <a:ea typeface="Times New Roman" panose="02020603050405020304" pitchFamily="18" charset="0"/>
              </a:rPr>
              <a:t>вказати</a:t>
            </a:r>
            <a:endParaRPr lang="uk-UA" dirty="0">
              <a:latin typeface="+mj-lt"/>
            </a:endParaRPr>
          </a:p>
        </p:txBody>
      </p:sp>
      <p:graphicFrame>
        <p:nvGraphicFramePr>
          <p:cNvPr id="5" name="Таблиця 4">
            <a:extLst>
              <a:ext uri="{FF2B5EF4-FFF2-40B4-BE49-F238E27FC236}">
                <a16:creationId xmlns:a16="http://schemas.microsoft.com/office/drawing/2014/main" id="{2FB688A9-7160-403C-95F0-897946DA7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953710"/>
              </p:ext>
            </p:extLst>
          </p:nvPr>
        </p:nvGraphicFramePr>
        <p:xfrm>
          <a:off x="533400" y="5156200"/>
          <a:ext cx="11125200" cy="1219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17629">
                  <a:extLst>
                    <a:ext uri="{9D8B030D-6E8A-4147-A177-3AD203B41FA5}">
                      <a16:colId xmlns:a16="http://schemas.microsoft.com/office/drawing/2014/main" val="3982251771"/>
                    </a:ext>
                  </a:extLst>
                </a:gridCol>
                <a:gridCol w="5607571">
                  <a:extLst>
                    <a:ext uri="{9D8B030D-6E8A-4147-A177-3AD203B41FA5}">
                      <a16:colId xmlns:a16="http://schemas.microsoft.com/office/drawing/2014/main" val="15584625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Для </a:t>
                      </a:r>
                      <a:r>
                        <a:rPr lang="uk-UA" sz="2000" dirty="0">
                          <a:effectLst/>
                        </a:rPr>
                        <a:t>в</a:t>
                      </a:r>
                      <a:r>
                        <a:rPr lang="ru-RU" sz="2000" dirty="0" err="1">
                          <a:effectLst/>
                        </a:rPr>
                        <a:t>чителя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Для у</a:t>
                      </a:r>
                      <a:r>
                        <a:rPr lang="uk-UA" sz="2000" dirty="0" err="1">
                          <a:effectLst/>
                        </a:rPr>
                        <a:t>чнів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40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910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874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698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67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D39227A3-08AD-404A-9577-95BBF4480FE2}"/>
              </a:ext>
            </a:extLst>
          </p:cNvPr>
          <p:cNvSpPr/>
          <p:nvPr/>
        </p:nvSpPr>
        <p:spPr>
          <a:xfrm>
            <a:off x="600635" y="483710"/>
            <a:ext cx="110445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400" dirty="0">
                <a:latin typeface="+mj-lt"/>
              </a:rPr>
              <a:t>Важко недооцінити можливості карт</a:t>
            </a:r>
            <a:r>
              <a:rPr lang="ru-RU" sz="2400" dirty="0" err="1">
                <a:latin typeface="+mj-lt"/>
              </a:rPr>
              <a:t>ки</a:t>
            </a:r>
            <a:r>
              <a:rPr lang="ru-RU" sz="2400" dirty="0">
                <a:latin typeface="+mj-lt"/>
              </a:rPr>
              <a:t>. Вона </a:t>
            </a:r>
            <a:r>
              <a:rPr lang="ru-RU" sz="2400" dirty="0" err="1">
                <a:latin typeface="+mj-lt"/>
              </a:rPr>
              <a:t>зберігає</a:t>
            </a:r>
            <a:r>
              <a:rPr lang="ru-RU" sz="2400" dirty="0">
                <a:latin typeface="+mj-lt"/>
              </a:rPr>
              <a:t> час, </a:t>
            </a:r>
            <a:r>
              <a:rPr lang="ru-RU" sz="2400" dirty="0" err="1">
                <a:latin typeface="+mj-lt"/>
              </a:rPr>
              <a:t>дозволяє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індивідуально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підходити</a:t>
            </a:r>
            <a:r>
              <a:rPr lang="ru-RU" sz="2400" dirty="0">
                <a:latin typeface="+mj-lt"/>
              </a:rPr>
              <a:t> до кожного </a:t>
            </a:r>
            <a:r>
              <a:rPr lang="ru-RU" sz="2400" dirty="0" err="1">
                <a:latin typeface="+mj-lt"/>
              </a:rPr>
              <a:t>учня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організовувати</a:t>
            </a:r>
            <a:r>
              <a:rPr lang="ru-RU" sz="2400" dirty="0">
                <a:latin typeface="+mj-lt"/>
              </a:rPr>
              <a:t> роботу в </a:t>
            </a:r>
            <a:r>
              <a:rPr lang="ru-RU" sz="2400" dirty="0" err="1">
                <a:latin typeface="+mj-lt"/>
              </a:rPr>
              <a:t>групах</a:t>
            </a:r>
            <a:r>
              <a:rPr lang="ru-RU" sz="2400" dirty="0">
                <a:latin typeface="+mj-lt"/>
              </a:rPr>
              <a:t> та парами, </a:t>
            </a:r>
            <a:r>
              <a:rPr lang="uk-UA" sz="2400" dirty="0">
                <a:latin typeface="+mj-lt"/>
              </a:rPr>
              <a:t>витрачаючи на організаційний момент </a:t>
            </a:r>
            <a:r>
              <a:rPr lang="ru-RU" sz="2400" dirty="0" err="1">
                <a:latin typeface="+mj-lt"/>
              </a:rPr>
              <a:t>обмаль</a:t>
            </a:r>
            <a:r>
              <a:rPr lang="ru-RU" sz="2400" dirty="0">
                <a:latin typeface="+mj-lt"/>
              </a:rPr>
              <a:t> часу. </a:t>
            </a:r>
            <a:r>
              <a:rPr lang="ru-RU" sz="2400" dirty="0" err="1">
                <a:latin typeface="+mj-lt"/>
              </a:rPr>
              <a:t>Ця</a:t>
            </a:r>
            <a:r>
              <a:rPr lang="ru-RU" sz="2400" dirty="0">
                <a:latin typeface="+mj-lt"/>
              </a:rPr>
              <a:t> форма </a:t>
            </a:r>
            <a:r>
              <a:rPr lang="ru-RU" sz="2400" dirty="0" err="1">
                <a:latin typeface="+mj-lt"/>
              </a:rPr>
              <a:t>роботи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допомагає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дітям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різного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рівня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підготовленості</a:t>
            </a:r>
            <a:r>
              <a:rPr lang="ru-RU" sz="2400" dirty="0">
                <a:latin typeface="+mj-lt"/>
              </a:rPr>
              <a:t> не </a:t>
            </a:r>
            <a:r>
              <a:rPr lang="ru-RU" sz="2400" dirty="0" err="1">
                <a:latin typeface="+mj-lt"/>
              </a:rPr>
              <a:t>відчувати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різниці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зосередитися</a:t>
            </a:r>
            <a:r>
              <a:rPr lang="ru-RU" sz="2400" dirty="0">
                <a:latin typeface="+mj-lt"/>
              </a:rPr>
              <a:t> на головному та </a:t>
            </a:r>
            <a:r>
              <a:rPr lang="ru-RU" sz="2400" dirty="0" err="1">
                <a:latin typeface="+mj-lt"/>
              </a:rPr>
              <a:t>витримати</a:t>
            </a:r>
            <a:r>
              <a:rPr lang="ru-RU" sz="2400" dirty="0">
                <a:latin typeface="+mj-lt"/>
              </a:rPr>
              <a:t> темп уроку. </a:t>
            </a:r>
          </a:p>
          <a:p>
            <a:pPr indent="457200" algn="just"/>
            <a:r>
              <a:rPr lang="ru-RU" sz="2400" dirty="0">
                <a:latin typeface="+mj-lt"/>
              </a:rPr>
              <a:t>Головне правило </a:t>
            </a:r>
            <a:r>
              <a:rPr lang="ru-RU" sz="2400" dirty="0" err="1">
                <a:latin typeface="+mj-lt"/>
              </a:rPr>
              <a:t>кожної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картки</a:t>
            </a:r>
            <a:r>
              <a:rPr lang="ru-RU" sz="2400" dirty="0">
                <a:latin typeface="+mj-lt"/>
              </a:rPr>
              <a:t> - </a:t>
            </a:r>
            <a:r>
              <a:rPr lang="ru-RU" sz="2400" dirty="0" err="1">
                <a:latin typeface="+mj-lt"/>
              </a:rPr>
              <a:t>доцільність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використання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саме</a:t>
            </a:r>
            <a:r>
              <a:rPr lang="ru-RU" sz="2400" dirty="0">
                <a:latin typeface="+mj-lt"/>
              </a:rPr>
              <a:t> на </a:t>
            </a:r>
            <a:r>
              <a:rPr lang="ru-RU" sz="2400" dirty="0" err="1">
                <a:latin typeface="+mj-lt"/>
              </a:rPr>
              <a:t>цьому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уроці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різно</a:t>
            </a:r>
            <a:r>
              <a:rPr lang="ru-RU" sz="2400" dirty="0">
                <a:latin typeface="+mj-lt"/>
              </a:rPr>
              <a:t> </a:t>
            </a:r>
            <a:r>
              <a:rPr lang="uk-UA" sz="2400" dirty="0" err="1">
                <a:latin typeface="+mj-lt"/>
              </a:rPr>
              <a:t>манітність</a:t>
            </a:r>
            <a:r>
              <a:rPr lang="uk-UA" sz="2400" dirty="0">
                <a:latin typeface="+mj-lt"/>
              </a:rPr>
              <a:t> форм запропонованої роботи.</a:t>
            </a:r>
          </a:p>
          <a:p>
            <a:pPr indent="457200" algn="just"/>
            <a:endParaRPr lang="uk-UA" sz="2400" dirty="0">
              <a:latin typeface="+mj-lt"/>
            </a:endParaRPr>
          </a:p>
          <a:p>
            <a:pPr indent="457200" algn="just"/>
            <a:r>
              <a:rPr lang="uk-UA" sz="2400" dirty="0">
                <a:latin typeface="+mj-lt"/>
              </a:rPr>
              <a:t>Отже, ця інновація є дієвою як для </a:t>
            </a:r>
            <a:r>
              <a:rPr lang="ru-RU" sz="2400" dirty="0" err="1">
                <a:latin typeface="+mj-lt"/>
              </a:rPr>
              <a:t>індивідуальної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роботи</a:t>
            </a:r>
            <a:r>
              <a:rPr lang="ru-RU" sz="2400" dirty="0">
                <a:latin typeface="+mj-lt"/>
              </a:rPr>
              <a:t>, так і для </a:t>
            </a:r>
            <a:r>
              <a:rPr lang="ru-RU" sz="2400" dirty="0" err="1">
                <a:latin typeface="+mj-lt"/>
              </a:rPr>
              <a:t>групових</a:t>
            </a:r>
            <a:r>
              <a:rPr lang="ru-RU" sz="2400" dirty="0">
                <a:latin typeface="+mj-lt"/>
              </a:rPr>
              <a:t> </a:t>
            </a:r>
            <a:r>
              <a:rPr lang="uk-UA" sz="2400" dirty="0">
                <a:latin typeface="+mj-lt"/>
              </a:rPr>
              <a:t>форм, адже може використовуватися </a:t>
            </a:r>
            <a:r>
              <a:rPr lang="ru-RU" sz="2400" dirty="0" err="1">
                <a:latin typeface="+mj-lt"/>
              </a:rPr>
              <a:t>також</a:t>
            </a:r>
            <a:r>
              <a:rPr lang="ru-RU" sz="2400" dirty="0">
                <a:latin typeface="+mj-lt"/>
              </a:rPr>
              <a:t> як </a:t>
            </a:r>
            <a:r>
              <a:rPr lang="ru-RU" sz="2400" dirty="0" err="1">
                <a:latin typeface="+mj-lt"/>
              </a:rPr>
              <a:t>ефективний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спосіб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фіксації</a:t>
            </a:r>
            <a:r>
              <a:rPr lang="ru-RU" sz="2400" dirty="0">
                <a:latin typeface="+mj-lt"/>
              </a:rPr>
              <a:t> ре</a:t>
            </a:r>
            <a:r>
              <a:rPr lang="uk-UA" sz="2400" dirty="0" err="1">
                <a:latin typeface="+mj-lt"/>
              </a:rPr>
              <a:t>зультатів</a:t>
            </a:r>
            <a:r>
              <a:rPr lang="uk-UA" sz="2400" dirty="0">
                <a:latin typeface="+mj-lt"/>
              </a:rPr>
              <a:t> самостійної діяльності школярів.</a:t>
            </a:r>
          </a:p>
          <a:p>
            <a:pPr indent="457200" algn="just"/>
            <a:r>
              <a:rPr lang="ru-RU" sz="2400" dirty="0" err="1">
                <a:latin typeface="+mj-lt"/>
              </a:rPr>
              <a:t>Окрім</a:t>
            </a:r>
            <a:r>
              <a:rPr lang="ru-RU" sz="2400" dirty="0">
                <a:latin typeface="+mj-lt"/>
              </a:rPr>
              <a:t> того, </a:t>
            </a:r>
            <a:r>
              <a:rPr lang="ru-RU" sz="2400" dirty="0" err="1">
                <a:latin typeface="+mj-lt"/>
              </a:rPr>
              <a:t>учні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матимуть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чітке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уявлення</a:t>
            </a:r>
            <a:r>
              <a:rPr lang="ru-RU" sz="2400" dirty="0">
                <a:latin typeface="+mj-lt"/>
              </a:rPr>
              <a:t> про те, над </a:t>
            </a:r>
            <a:r>
              <a:rPr lang="ru-RU" sz="2400" dirty="0" err="1">
                <a:latin typeface="+mj-lt"/>
              </a:rPr>
              <a:t>якими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завданнями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працювали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учасники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інших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груп</a:t>
            </a:r>
            <a:r>
              <a:rPr lang="ru-RU" sz="2400" dirty="0">
                <a:latin typeface="+mj-lt"/>
              </a:rPr>
              <a:t>. </a:t>
            </a:r>
            <a:r>
              <a:rPr lang="ru-RU" sz="2400" dirty="0" err="1">
                <a:latin typeface="+mj-lt"/>
              </a:rPr>
              <a:t>Також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технологічна</a:t>
            </a:r>
            <a:r>
              <a:rPr lang="ru-RU" sz="2400" dirty="0">
                <a:latin typeface="+mj-lt"/>
              </a:rPr>
              <a:t> </a:t>
            </a:r>
            <a:r>
              <a:rPr lang="uk-UA" sz="2400" dirty="0">
                <a:latin typeface="+mj-lt"/>
              </a:rPr>
              <a:t>картка допоможе організувати </a:t>
            </a:r>
            <a:r>
              <a:rPr lang="uk-UA" sz="2400" dirty="0" err="1">
                <a:latin typeface="+mj-lt"/>
              </a:rPr>
              <a:t>продуктив</a:t>
            </a:r>
            <a:r>
              <a:rPr lang="ru-RU" sz="2400" dirty="0">
                <a:latin typeface="+mj-lt"/>
              </a:rPr>
              <a:t>ну </a:t>
            </a:r>
            <a:r>
              <a:rPr lang="ru-RU" sz="2400" dirty="0" err="1">
                <a:latin typeface="+mj-lt"/>
              </a:rPr>
              <a:t>діяльність</a:t>
            </a:r>
            <a:r>
              <a:rPr lang="ru-RU" sz="2400" dirty="0">
                <a:latin typeface="+mj-lt"/>
              </a:rPr>
              <a:t> у </a:t>
            </a:r>
            <a:r>
              <a:rPr lang="ru-RU" sz="2400" dirty="0" err="1">
                <a:latin typeface="+mj-lt"/>
              </a:rPr>
              <a:t>самій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групі</a:t>
            </a:r>
            <a:r>
              <a:rPr lang="ru-RU" sz="2400" dirty="0">
                <a:latin typeface="+mj-lt"/>
              </a:rPr>
              <a:t>.</a:t>
            </a:r>
            <a:endParaRPr lang="uk-UA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775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3C4B6C9D-FF72-4838-864B-60F82787989E}"/>
              </a:ext>
            </a:extLst>
          </p:cNvPr>
          <p:cNvSpPr/>
          <p:nvPr/>
        </p:nvSpPr>
        <p:spPr>
          <a:xfrm>
            <a:off x="630932" y="434600"/>
            <a:ext cx="110235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400" dirty="0">
                <a:latin typeface="+mj-lt"/>
              </a:rPr>
              <a:t>Внаслідок роботи над технологічною карткою учні підвищують своє вміння </a:t>
            </a:r>
            <a:r>
              <a:rPr lang="ru-RU" sz="2400" dirty="0" err="1">
                <a:latin typeface="+mj-lt"/>
              </a:rPr>
              <a:t>вивіряти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удосконалювати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власні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ідеї</a:t>
            </a:r>
            <a:r>
              <a:rPr lang="ru-RU" sz="2400" dirty="0">
                <a:latin typeface="+mj-lt"/>
              </a:rPr>
              <a:t> та </a:t>
            </a:r>
            <a:r>
              <a:rPr lang="ru-RU" sz="2400" dirty="0" err="1">
                <a:latin typeface="+mj-lt"/>
              </a:rPr>
              <a:t>вплітати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їх</a:t>
            </a:r>
            <a:r>
              <a:rPr lang="ru-RU" sz="2400" dirty="0">
                <a:latin typeface="+mj-lt"/>
              </a:rPr>
              <a:t> до </a:t>
            </a:r>
            <a:r>
              <a:rPr lang="ru-RU" sz="2400" dirty="0" err="1">
                <a:latin typeface="+mj-lt"/>
              </a:rPr>
              <a:t>тканини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інших</a:t>
            </a:r>
            <a:r>
              <a:rPr lang="ru-RU" sz="2400" dirty="0">
                <a:latin typeface="+mj-lt"/>
              </a:rPr>
              <a:t> думок, </a:t>
            </a:r>
            <a:r>
              <a:rPr lang="ru-RU" sz="2400" dirty="0" err="1">
                <a:latin typeface="+mj-lt"/>
              </a:rPr>
              <a:t>які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приходять</a:t>
            </a:r>
            <a:r>
              <a:rPr lang="ru-RU" sz="2400" dirty="0">
                <a:latin typeface="+mj-lt"/>
              </a:rPr>
              <a:t> до них </a:t>
            </a:r>
            <a:r>
              <a:rPr lang="ru-RU" sz="2400" dirty="0" err="1">
                <a:latin typeface="+mj-lt"/>
              </a:rPr>
              <a:t>протягом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навчання</a:t>
            </a:r>
            <a:r>
              <a:rPr lang="ru-RU" sz="2400" dirty="0">
                <a:latin typeface="+mj-lt"/>
              </a:rPr>
              <a:t> та </a:t>
            </a:r>
            <a:r>
              <a:rPr lang="ru-RU" sz="2400" dirty="0" err="1">
                <a:latin typeface="+mj-lt"/>
              </a:rPr>
              <a:t>всього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життя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формуючи</a:t>
            </a:r>
            <a:r>
              <a:rPr lang="ru-RU" sz="2400" dirty="0">
                <a:latin typeface="+mj-lt"/>
              </a:rPr>
              <a:t> таким чином </a:t>
            </a:r>
            <a:r>
              <a:rPr lang="uk-UA" sz="2400" dirty="0">
                <a:latin typeface="+mj-lt"/>
              </a:rPr>
              <a:t>предметні та ключові компетентності.</a:t>
            </a:r>
          </a:p>
        </p:txBody>
      </p:sp>
      <p:sp>
        <p:nvSpPr>
          <p:cNvPr id="12" name="Прямокутник 11">
            <a:extLst>
              <a:ext uri="{FF2B5EF4-FFF2-40B4-BE49-F238E27FC236}">
                <a16:creationId xmlns:a16="http://schemas.microsoft.com/office/drawing/2014/main" id="{901E799F-684F-4F0E-8B84-5BA26DE93E0B}"/>
              </a:ext>
            </a:extLst>
          </p:cNvPr>
          <p:cNvSpPr/>
          <p:nvPr/>
        </p:nvSpPr>
        <p:spPr>
          <a:xfrm>
            <a:off x="738510" y="2792318"/>
            <a:ext cx="1091602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solidFill>
                  <a:srgbClr val="0070C0"/>
                </a:solidFill>
              </a:rPr>
              <a:t>Переваги Технологічної картки: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/>
              <a:t>технологічна</a:t>
            </a:r>
            <a:r>
              <a:rPr lang="ru-RU" sz="2400" dirty="0"/>
              <a:t> карта уроку є </a:t>
            </a:r>
            <a:r>
              <a:rPr lang="ru-RU" sz="2400" dirty="0" err="1"/>
              <a:t>інструментом</a:t>
            </a:r>
            <a:r>
              <a:rPr lang="ru-RU" sz="2400" dirty="0"/>
              <a:t> </a:t>
            </a:r>
            <a:r>
              <a:rPr lang="ru-RU" sz="2400" dirty="0" err="1"/>
              <a:t>реалізації</a:t>
            </a:r>
            <a:r>
              <a:rPr lang="ru-RU" sz="2400" dirty="0"/>
              <a:t> </a:t>
            </a:r>
            <a:r>
              <a:rPr lang="ru-RU" sz="2400" dirty="0" err="1"/>
              <a:t>діяль</a:t>
            </a:r>
            <a:r>
              <a:rPr lang="uk-UA" sz="2400" dirty="0" err="1"/>
              <a:t>нісного</a:t>
            </a:r>
            <a:r>
              <a:rPr lang="uk-UA" sz="2400" dirty="0"/>
              <a:t>, </a:t>
            </a:r>
            <a:r>
              <a:rPr lang="uk-UA" sz="2400" dirty="0" err="1"/>
              <a:t>компетентнісного</a:t>
            </a:r>
            <a:r>
              <a:rPr lang="uk-UA" sz="2400" dirty="0"/>
              <a:t> та особистісно-зорієнтованого, підходів;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/>
              <a:t>вона скоординовано і синхронізовано презентує дії ключових суб’єктів педагогічного процесу;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dirty="0"/>
              <a:t>технологічна карта забезпечує доцільність вибору </a:t>
            </a:r>
            <a:r>
              <a:rPr lang="ru-RU" sz="2400" dirty="0" err="1"/>
              <a:t>змісту</a:t>
            </a:r>
            <a:r>
              <a:rPr lang="ru-RU" sz="2400" dirty="0"/>
              <a:t>, </a:t>
            </a:r>
            <a:r>
              <a:rPr lang="ru-RU" sz="2400" dirty="0" err="1"/>
              <a:t>методів</a:t>
            </a:r>
            <a:r>
              <a:rPr lang="ru-RU" sz="2400" dirty="0"/>
              <a:t>, форм і </a:t>
            </a:r>
            <a:r>
              <a:rPr lang="ru-RU" sz="2400" dirty="0" err="1"/>
              <a:t>засобів</a:t>
            </a:r>
            <a:r>
              <a:rPr lang="ru-RU" sz="2400" dirty="0"/>
              <a:t> </a:t>
            </a:r>
            <a:r>
              <a:rPr lang="ru-RU" sz="2400" dirty="0" err="1"/>
              <a:t>навчання</a:t>
            </a:r>
            <a:r>
              <a:rPr lang="ru-RU" sz="2400" dirty="0"/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/>
              <a:t>уможливлює</a:t>
            </a:r>
            <a:r>
              <a:rPr lang="ru-RU" sz="2400" dirty="0"/>
              <a:t> </a:t>
            </a:r>
            <a:r>
              <a:rPr lang="ru-RU" sz="2400" dirty="0" err="1"/>
              <a:t>системний</a:t>
            </a:r>
            <a:r>
              <a:rPr lang="ru-RU" sz="2400" dirty="0"/>
              <a:t> та </a:t>
            </a:r>
            <a:r>
              <a:rPr lang="ru-RU" sz="2400" dirty="0" err="1"/>
              <a:t>оперативний</a:t>
            </a:r>
            <a:r>
              <a:rPr lang="ru-RU" sz="2400" dirty="0"/>
              <a:t> </a:t>
            </a:r>
            <a:r>
              <a:rPr lang="ru-RU" sz="2400" dirty="0" err="1"/>
              <a:t>аналіз</a:t>
            </a:r>
            <a:r>
              <a:rPr lang="ru-RU" sz="2400" dirty="0"/>
              <a:t> уроку (як кожного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uk-UA" sz="2400" dirty="0"/>
              <a:t>етапу, так і загалом).</a:t>
            </a:r>
            <a:endParaRPr lang="uk-UA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03186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FE38B95F-E037-4A4B-956E-F929E9504907}"/>
              </a:ext>
            </a:extLst>
          </p:cNvPr>
          <p:cNvSpPr/>
          <p:nvPr/>
        </p:nvSpPr>
        <p:spPr>
          <a:xfrm>
            <a:off x="4966260" y="285430"/>
            <a:ext cx="20088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>
                <a:solidFill>
                  <a:srgbClr val="0070C0"/>
                </a:solidFill>
              </a:rPr>
              <a:t>Висновки:</a:t>
            </a:r>
          </a:p>
        </p:txBody>
      </p:sp>
      <p:sp>
        <p:nvSpPr>
          <p:cNvPr id="11" name="Прямокутник 10">
            <a:extLst>
              <a:ext uri="{FF2B5EF4-FFF2-40B4-BE49-F238E27FC236}">
                <a16:creationId xmlns:a16="http://schemas.microsoft.com/office/drawing/2014/main" id="{9DCAE89D-BBCC-4E29-9954-605C9ABA9032}"/>
              </a:ext>
            </a:extLst>
          </p:cNvPr>
          <p:cNvSpPr/>
          <p:nvPr/>
        </p:nvSpPr>
        <p:spPr>
          <a:xfrm>
            <a:off x="609600" y="2021581"/>
            <a:ext cx="11023600" cy="26776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chemeClr val="bg1"/>
                </a:solidFill>
              </a:rPr>
              <a:t>Технологічна карта уроку призначена для планування проведення уроку, але з більшою деталізацією, ніж план-конспект.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chemeClr val="bg1"/>
                </a:solidFill>
              </a:rPr>
              <a:t>Надає нові можливості для навчального процесу, в якому обидві сторони приймають участь.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chemeClr val="bg1"/>
                </a:solidFill>
              </a:rPr>
              <a:t>Складається в основному у вигляді таблиці, де зазначаються етапи уроку, а також завдання вчителя та учнів.</a:t>
            </a:r>
          </a:p>
        </p:txBody>
      </p:sp>
    </p:spTree>
    <p:extLst>
      <p:ext uri="{BB962C8B-B14F-4D97-AF65-F5344CB8AC3E}">
        <p14:creationId xmlns:p14="http://schemas.microsoft.com/office/powerpoint/2010/main" val="90071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094268D4-61E8-481C-8D38-AF72194EBC13}"/>
              </a:ext>
            </a:extLst>
          </p:cNvPr>
          <p:cNvSpPr/>
          <p:nvPr/>
        </p:nvSpPr>
        <p:spPr>
          <a:xfrm>
            <a:off x="614680" y="386692"/>
            <a:ext cx="11023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/>
              <a:t>Дистанційний урок</a:t>
            </a:r>
          </a:p>
          <a:p>
            <a:r>
              <a:rPr lang="en-US" sz="1600" dirty="0">
                <a:hlinkClick r:id="rId2"/>
              </a:rPr>
              <a:t>https://dmytro.lupiak.com/portfolio/%D1%83%D1%87%D0%B8%D1%82%D0%B5%D0%BB%D1%8C-%D1%80%D0%BE%D0%BA%D1%83-2021</a:t>
            </a:r>
            <a:endParaRPr lang="uk-UA" sz="1600" dirty="0"/>
          </a:p>
          <a:p>
            <a:r>
              <a:rPr lang="en-US" sz="1600" dirty="0">
                <a:hlinkClick r:id="rId3"/>
              </a:rPr>
              <a:t>https://docs.google.com/document/d/19ayO8if7IopHbRdJnGhLRvJrQk4gECKR/edit?usp=sharing&amp;ouid=112859865201530508770&amp;rtpof=true&amp;sd=true</a:t>
            </a:r>
            <a:r>
              <a:rPr lang="uk-UA" sz="1600" dirty="0"/>
              <a:t> </a:t>
            </a: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BE7CF378-6FB3-42B6-98D6-8131B96B8D7D}"/>
              </a:ext>
            </a:extLst>
          </p:cNvPr>
          <p:cNvSpPr/>
          <p:nvPr/>
        </p:nvSpPr>
        <p:spPr>
          <a:xfrm>
            <a:off x="584200" y="1830115"/>
            <a:ext cx="11125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/>
              <a:t>Дорожня карта </a:t>
            </a:r>
            <a:r>
              <a:rPr lang="uk-UA" sz="1600" b="1" dirty="0" err="1"/>
              <a:t>проєкту</a:t>
            </a:r>
            <a:endParaRPr lang="uk-UA" sz="1600" b="1" dirty="0"/>
          </a:p>
          <a:p>
            <a:r>
              <a:rPr lang="uk-UA" sz="1600" dirty="0">
                <a:hlinkClick r:id="rId4"/>
              </a:rPr>
              <a:t>https://drive.google.com/file/d/1rjXDza2JUwDBIC9wmpsrjb1S8_jvEAbz/view</a:t>
            </a:r>
            <a:endParaRPr lang="uk-UA" sz="1600" dirty="0"/>
          </a:p>
          <a:p>
            <a:r>
              <a:rPr lang="en-US" sz="1600" dirty="0">
                <a:hlinkClick r:id="rId5"/>
              </a:rPr>
              <a:t>https://docs.google.com/presentation/d/1v_w0dYpVf9_bHobC9gCuzDvlF2YveJ78/edit?usp=drive_link&amp;ouid=110576710913745618054&amp;rtpof=true&amp;sd=true</a:t>
            </a:r>
            <a:r>
              <a:rPr lang="uk-UA" sz="1600" dirty="0"/>
              <a:t> </a:t>
            </a:r>
          </a:p>
          <a:p>
            <a:r>
              <a:rPr lang="en-US" sz="1600" dirty="0">
                <a:hlinkClick r:id="rId6"/>
              </a:rPr>
              <a:t>https://docs.google.com/document/d/1y6vG-G2L4UjcZIaxBgPNw8i-fDJyHXFE/edit?usp=sharing&amp;ouid=110576710913745618054&amp;rtpof=true&amp;sd=true</a:t>
            </a:r>
            <a:r>
              <a:rPr lang="uk-UA" sz="1600" dirty="0"/>
              <a:t> </a:t>
            </a:r>
          </a:p>
          <a:p>
            <a:r>
              <a:rPr lang="en-US" sz="1600" dirty="0">
                <a:hlinkClick r:id="rId7"/>
              </a:rPr>
              <a:t>https://www.youtube.com/watch?v=5UzSlouVx-4&amp;t=230s</a:t>
            </a:r>
            <a:r>
              <a:rPr lang="uk-UA" sz="1600" dirty="0"/>
              <a:t>   </a:t>
            </a:r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DC624647-C8D7-44C6-88E3-538FFE1EFB49}"/>
              </a:ext>
            </a:extLst>
          </p:cNvPr>
          <p:cNvSpPr/>
          <p:nvPr/>
        </p:nvSpPr>
        <p:spPr>
          <a:xfrm>
            <a:off x="584200" y="3809002"/>
            <a:ext cx="11125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/>
              <a:t>Технологічні карти уроків</a:t>
            </a:r>
          </a:p>
          <a:p>
            <a:r>
              <a:rPr lang="en-US" sz="1600" dirty="0">
                <a:hlinkClick r:id="rId8"/>
              </a:rPr>
              <a:t>https://drive.google.com/drive/folders/1n8Cp7KTjSA-boTFcMW_HkMC7Buj2eSsb</a:t>
            </a:r>
            <a:endParaRPr lang="uk-UA" sz="1600" dirty="0"/>
          </a:p>
          <a:p>
            <a:r>
              <a:rPr lang="en-US" sz="1600" dirty="0">
                <a:hlinkClick r:id="rId9"/>
              </a:rPr>
              <a:t>https://docs.google.com/document/d/1G8I3Tc8x_FpfdzZpLYLqH52I9ILWzhTb/edit?usp=drive_link&amp;ouid=112859865201530508770&amp;rtpof=true&amp;sd=true</a:t>
            </a:r>
            <a:r>
              <a:rPr lang="uk-UA" sz="1600" dirty="0"/>
              <a:t> </a:t>
            </a:r>
          </a:p>
          <a:p>
            <a:r>
              <a:rPr lang="en-US" sz="1600" dirty="0">
                <a:hlinkClick r:id="rId10"/>
              </a:rPr>
              <a:t>https://docs.google.com/document/d/1pJwLjRNFIHoiiy89fipl78_d9QIeXfRR/edit?usp=drive_link&amp;ouid=112859865201530508770&amp;rtpof=true&amp;sd=true</a:t>
            </a:r>
            <a:r>
              <a:rPr lang="uk-UA" sz="1600" dirty="0"/>
              <a:t> </a:t>
            </a:r>
          </a:p>
          <a:p>
            <a:r>
              <a:rPr lang="en-US" sz="1600" dirty="0">
                <a:hlinkClick r:id="rId11"/>
              </a:rPr>
              <a:t>https://docs.google.com/document/d/1ygcxFGqj5els-aZR0tOaO-08f_77Uo19/edit?usp=drive_link&amp;ouid=112859865201530508770&amp;rtpof=true&amp;sd=true</a:t>
            </a:r>
            <a:r>
              <a:rPr lang="uk-UA" sz="1600" dirty="0"/>
              <a:t> </a:t>
            </a:r>
          </a:p>
          <a:p>
            <a:r>
              <a:rPr lang="en-US" sz="1600" dirty="0">
                <a:hlinkClick r:id="rId12"/>
              </a:rPr>
              <a:t>https://docs.google.com/document/d/13IX4uOR-Yq_6-6p7mxpLfvO-xFOPkYby/edit?usp=drive_link&amp;ouid=112859865201530508770&amp;rtpof=true&amp;sd=true</a:t>
            </a:r>
            <a:r>
              <a:rPr lang="uk-UA" sz="16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8663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>
            <a:extLst>
              <a:ext uri="{FF2B5EF4-FFF2-40B4-BE49-F238E27FC236}">
                <a16:creationId xmlns:a16="http://schemas.microsoft.com/office/drawing/2014/main" id="{15A08352-E642-4155-998D-AA441E8F08D2}"/>
              </a:ext>
            </a:extLst>
          </p:cNvPr>
          <p:cNvSpPr/>
          <p:nvPr/>
        </p:nvSpPr>
        <p:spPr>
          <a:xfrm>
            <a:off x="619760" y="606425"/>
            <a:ext cx="10982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+mj-lt"/>
              </a:rPr>
              <a:t>Нова система </a:t>
            </a:r>
            <a:r>
              <a:rPr lang="ru-RU" sz="2400" dirty="0" err="1">
                <a:latin typeface="+mj-lt"/>
              </a:rPr>
              <a:t>освіти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відмовляється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від</a:t>
            </a:r>
            <a:r>
              <a:rPr lang="ru-RU" sz="2400" dirty="0">
                <a:latin typeface="+mj-lt"/>
              </a:rPr>
              <a:t> </a:t>
            </a:r>
            <a:r>
              <a:rPr lang="uk-UA" sz="2400" dirty="0">
                <a:latin typeface="+mj-lt"/>
              </a:rPr>
              <a:t>традиційного представлення результатів </a:t>
            </a:r>
            <a:r>
              <a:rPr lang="ru-RU" sz="2400" dirty="0" err="1">
                <a:latin typeface="+mj-lt"/>
              </a:rPr>
              <a:t>навчання</a:t>
            </a:r>
            <a:r>
              <a:rPr lang="ru-RU" sz="2400" dirty="0">
                <a:latin typeface="+mj-lt"/>
              </a:rPr>
              <a:t> у </a:t>
            </a:r>
            <a:r>
              <a:rPr lang="ru-RU" sz="2400" dirty="0" err="1">
                <a:latin typeface="+mj-lt"/>
              </a:rPr>
              <a:t>вигляді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знань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умінь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навичок</a:t>
            </a:r>
            <a:r>
              <a:rPr lang="ru-RU" sz="2400" dirty="0">
                <a:latin typeface="+mj-lt"/>
              </a:rPr>
              <a:t> і ставить </a:t>
            </a:r>
            <a:r>
              <a:rPr lang="ru-RU" sz="2400" dirty="0" err="1">
                <a:latin typeface="+mj-lt"/>
              </a:rPr>
              <a:t>головним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завданням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розвиток</a:t>
            </a:r>
            <a:r>
              <a:rPr lang="ru-RU" sz="2400" dirty="0">
                <a:latin typeface="+mj-lt"/>
              </a:rPr>
              <a:t> </a:t>
            </a:r>
            <a:r>
              <a:rPr lang="uk-UA" sz="2400" dirty="0">
                <a:latin typeface="+mj-lt"/>
              </a:rPr>
              <a:t>особистості учня. Формулювання Стан</a:t>
            </a:r>
            <a:r>
              <a:rPr lang="ru-RU" sz="2400" dirty="0" err="1">
                <a:latin typeface="+mj-lt"/>
              </a:rPr>
              <a:t>дарту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вказують</a:t>
            </a:r>
            <a:r>
              <a:rPr lang="ru-RU" sz="2400" dirty="0">
                <a:latin typeface="+mj-lt"/>
              </a:rPr>
              <a:t> на </a:t>
            </a:r>
            <a:r>
              <a:rPr lang="ru-RU" sz="2400" dirty="0" err="1">
                <a:latin typeface="+mj-lt"/>
              </a:rPr>
              <a:t>реальні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види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діяльності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якими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учень</a:t>
            </a:r>
            <a:r>
              <a:rPr lang="ru-RU" sz="2400" dirty="0">
                <a:latin typeface="+mj-lt"/>
              </a:rPr>
              <a:t> повинен </a:t>
            </a:r>
            <a:r>
              <a:rPr lang="ru-RU" sz="2400" dirty="0" err="1">
                <a:latin typeface="+mj-lt"/>
              </a:rPr>
              <a:t>оволодіти</a:t>
            </a:r>
            <a:r>
              <a:rPr lang="ru-RU" sz="2400" dirty="0">
                <a:latin typeface="+mj-lt"/>
              </a:rPr>
              <a:t> до </a:t>
            </a:r>
            <a:r>
              <a:rPr lang="ru-RU" sz="2400" dirty="0" err="1">
                <a:latin typeface="+mj-lt"/>
              </a:rPr>
              <a:t>кінця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навчання</a:t>
            </a:r>
            <a:r>
              <a:rPr lang="ru-RU" sz="2400" dirty="0">
                <a:latin typeface="+mj-lt"/>
              </a:rPr>
              <a:t> та </a:t>
            </a:r>
            <a:r>
              <a:rPr lang="ru-RU" sz="2400" dirty="0" err="1">
                <a:latin typeface="+mj-lt"/>
              </a:rPr>
              <a:t>вимагають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принципових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змін</a:t>
            </a:r>
            <a:r>
              <a:rPr lang="ru-RU" sz="2400" dirty="0">
                <a:latin typeface="+mj-lt"/>
              </a:rPr>
              <a:t> у </a:t>
            </a:r>
            <a:r>
              <a:rPr lang="ru-RU" sz="2400" dirty="0" err="1">
                <a:latin typeface="+mj-lt"/>
              </a:rPr>
              <a:t>діяльності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вчителя</a:t>
            </a:r>
            <a:r>
              <a:rPr lang="ru-RU" sz="2400" dirty="0">
                <a:latin typeface="+mj-lt"/>
              </a:rPr>
              <a:t>. </a:t>
            </a:r>
            <a:r>
              <a:rPr lang="ru-RU" sz="2400" dirty="0" err="1">
                <a:latin typeface="+mj-lt"/>
              </a:rPr>
              <a:t>Акцентується</a:t>
            </a:r>
            <a:r>
              <a:rPr lang="ru-RU" sz="2400" dirty="0">
                <a:latin typeface="+mj-lt"/>
              </a:rPr>
              <a:t> на </a:t>
            </a:r>
            <a:r>
              <a:rPr lang="uk-UA" sz="2400" dirty="0">
                <a:latin typeface="+mj-lt"/>
              </a:rPr>
              <a:t>забезпеченні становлення особистості школяра, розкритті його індивідуальних можливостей, умінні застосовувати знання </a:t>
            </a:r>
            <a:r>
              <a:rPr lang="ru-RU" sz="2400" dirty="0">
                <a:latin typeface="+mj-lt"/>
              </a:rPr>
              <a:t>на </a:t>
            </a:r>
            <a:r>
              <a:rPr lang="ru-RU" sz="2400" dirty="0" err="1">
                <a:latin typeface="+mj-lt"/>
              </a:rPr>
              <a:t>практиці</a:t>
            </a:r>
            <a:r>
              <a:rPr lang="ru-RU" sz="2400" dirty="0">
                <a:latin typeface="+mj-lt"/>
              </a:rPr>
              <a:t>. </a:t>
            </a:r>
          </a:p>
          <a:p>
            <a:pPr indent="457200" algn="just"/>
            <a:endParaRPr lang="ru-RU" sz="2400" dirty="0"/>
          </a:p>
          <a:p>
            <a:pPr indent="457200" algn="just"/>
            <a:r>
              <a:rPr lang="ru-RU" sz="2400" dirty="0" err="1"/>
              <a:t>Сучасний</a:t>
            </a:r>
            <a:r>
              <a:rPr lang="ru-RU" sz="2400" dirty="0"/>
              <a:t> урок, </a:t>
            </a:r>
            <a:r>
              <a:rPr lang="ru-RU" sz="2400" dirty="0" err="1"/>
              <a:t>що</a:t>
            </a:r>
            <a:r>
              <a:rPr lang="ru-RU" sz="2400" dirty="0"/>
              <a:t> є основною формою </a:t>
            </a:r>
            <a:r>
              <a:rPr lang="ru-RU" sz="2400" dirty="0" err="1"/>
              <a:t>взаємодії</a:t>
            </a:r>
            <a:r>
              <a:rPr lang="ru-RU" sz="2400" dirty="0"/>
              <a:t> </a:t>
            </a:r>
            <a:r>
              <a:rPr lang="ru-RU" sz="2400" dirty="0" err="1"/>
              <a:t>вчителя</a:t>
            </a:r>
            <a:r>
              <a:rPr lang="ru-RU" sz="2400" dirty="0"/>
              <a:t> та </a:t>
            </a:r>
            <a:r>
              <a:rPr lang="ru-RU" sz="2400" dirty="0" err="1"/>
              <a:t>здобувача</a:t>
            </a:r>
            <a:r>
              <a:rPr lang="ru-RU" sz="2400" dirty="0"/>
              <a:t> </a:t>
            </a:r>
            <a:r>
              <a:rPr lang="uk-UA" sz="2400" dirty="0"/>
              <a:t>освіти, потребує оновлення методичного формату. Упровадження ефективних </a:t>
            </a:r>
            <a:r>
              <a:rPr lang="uk-UA" sz="2400" dirty="0" err="1"/>
              <a:t>методик</a:t>
            </a:r>
            <a:r>
              <a:rPr lang="uk-UA" sz="2400" dirty="0"/>
              <a:t> </a:t>
            </a:r>
            <a:r>
              <a:rPr lang="uk-UA" sz="2400" dirty="0" err="1"/>
              <a:t>компетентнісного</a:t>
            </a:r>
            <a:r>
              <a:rPr lang="uk-UA" sz="2400" dirty="0"/>
              <a:t> навчання і </a:t>
            </a:r>
            <a:r>
              <a:rPr lang="ru-RU" sz="2400" dirty="0" err="1"/>
              <a:t>нових</a:t>
            </a:r>
            <a:r>
              <a:rPr lang="ru-RU" sz="2400" dirty="0"/>
              <a:t> </a:t>
            </a:r>
            <a:r>
              <a:rPr lang="ru-RU" sz="2400" dirty="0" err="1"/>
              <a:t>освітніх</a:t>
            </a:r>
            <a:r>
              <a:rPr lang="ru-RU" sz="2400" dirty="0"/>
              <a:t> </a:t>
            </a:r>
            <a:r>
              <a:rPr lang="ru-RU" sz="2400" dirty="0" err="1"/>
              <a:t>технологій</a:t>
            </a:r>
            <a:r>
              <a:rPr lang="ru-RU" sz="2400" dirty="0"/>
              <a:t> </a:t>
            </a:r>
            <a:r>
              <a:rPr lang="ru-RU" sz="2400" dirty="0" err="1"/>
              <a:t>сприяють</a:t>
            </a:r>
            <a:r>
              <a:rPr lang="ru-RU" sz="2400" dirty="0"/>
              <a:t> фор</a:t>
            </a:r>
            <a:r>
              <a:rPr lang="uk-UA" sz="2400" dirty="0" err="1"/>
              <a:t>муванню</a:t>
            </a:r>
            <a:r>
              <a:rPr lang="uk-UA" sz="2400" dirty="0"/>
              <a:t> динамічної комбінації знань, умінь, навичок, способів мислення, поглядів, цінностей, інших особистих </a:t>
            </a:r>
            <a:r>
              <a:rPr lang="ru-RU" sz="2400" dirty="0" err="1"/>
              <a:t>якостей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визначають</a:t>
            </a:r>
            <a:r>
              <a:rPr lang="ru-RU" sz="2400" dirty="0"/>
              <a:t> </a:t>
            </a:r>
            <a:r>
              <a:rPr lang="ru-RU" sz="2400" dirty="0" err="1"/>
              <a:t>здатність</a:t>
            </a:r>
            <a:r>
              <a:rPr lang="ru-RU" sz="2400" dirty="0"/>
              <a:t> </a:t>
            </a:r>
            <a:r>
              <a:rPr lang="ru-RU" sz="2400" dirty="0" err="1"/>
              <a:t>осо</a:t>
            </a:r>
            <a:r>
              <a:rPr lang="uk-UA" sz="2400" dirty="0"/>
              <a:t>би успішно соціалізуватися, проводити подальшу навчальну діяльність.</a:t>
            </a:r>
            <a:endParaRPr lang="uk-UA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0560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>
            <a:extLst>
              <a:ext uri="{FF2B5EF4-FFF2-40B4-BE49-F238E27FC236}">
                <a16:creationId xmlns:a16="http://schemas.microsoft.com/office/drawing/2014/main" id="{15A08352-E642-4155-998D-AA441E8F08D2}"/>
              </a:ext>
            </a:extLst>
          </p:cNvPr>
          <p:cNvSpPr/>
          <p:nvPr/>
        </p:nvSpPr>
        <p:spPr>
          <a:xfrm>
            <a:off x="619760" y="606425"/>
            <a:ext cx="10982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800" dirty="0"/>
              <a:t>На нашу думку, </a:t>
            </a:r>
            <a:r>
              <a:rPr lang="ru-RU" sz="2800" dirty="0" err="1"/>
              <a:t>найбільш</a:t>
            </a:r>
            <a:r>
              <a:rPr lang="ru-RU" sz="2800" dirty="0"/>
              <a:t> </a:t>
            </a:r>
            <a:r>
              <a:rPr lang="ru-RU" sz="2800" dirty="0" err="1"/>
              <a:t>вдалим</a:t>
            </a:r>
            <a:r>
              <a:rPr lang="ru-RU" sz="2800" dirty="0"/>
              <a:t> </a:t>
            </a:r>
            <a:r>
              <a:rPr lang="ru-RU" sz="2800" dirty="0" err="1"/>
              <a:t>сценарієм</a:t>
            </a:r>
            <a:r>
              <a:rPr lang="ru-RU" sz="2800" dirty="0"/>
              <a:t> </a:t>
            </a:r>
            <a:r>
              <a:rPr lang="ru-RU" sz="2800" dirty="0" err="1"/>
              <a:t>сучасного</a:t>
            </a:r>
            <a:r>
              <a:rPr lang="ru-RU" sz="2800" dirty="0"/>
              <a:t> уроку є </a:t>
            </a:r>
            <a:r>
              <a:rPr lang="ru-RU" sz="2800" dirty="0" err="1"/>
              <a:t>його</a:t>
            </a:r>
            <a:r>
              <a:rPr lang="ru-RU" sz="2800" dirty="0"/>
              <a:t> уза</a:t>
            </a:r>
            <a:r>
              <a:rPr lang="uk-UA" sz="2800" dirty="0" err="1"/>
              <a:t>гальнено</a:t>
            </a:r>
            <a:r>
              <a:rPr lang="uk-UA" sz="2800" dirty="0"/>
              <a:t>-графічне вираження, а саме </a:t>
            </a:r>
            <a:r>
              <a:rPr lang="ru-RU" sz="2800" b="1" dirty="0" err="1"/>
              <a:t>Технологічна</a:t>
            </a:r>
            <a:r>
              <a:rPr lang="ru-RU" sz="2800" b="1" dirty="0"/>
              <a:t> карта </a:t>
            </a:r>
            <a:r>
              <a:rPr lang="ru-RU" sz="2800" dirty="0"/>
              <a:t>уроку як </a:t>
            </a:r>
            <a:r>
              <a:rPr lang="ru-RU" sz="2800" dirty="0" err="1"/>
              <a:t>сучасна</a:t>
            </a:r>
            <a:r>
              <a:rPr lang="ru-RU" sz="2800" dirty="0"/>
              <a:t> </a:t>
            </a:r>
            <a:r>
              <a:rPr lang="uk-UA" sz="2800" dirty="0"/>
              <a:t>форма планування педагогічної взаємо</a:t>
            </a:r>
            <a:r>
              <a:rPr lang="ru-RU" sz="2800" dirty="0" err="1"/>
              <a:t>дії</a:t>
            </a:r>
            <a:r>
              <a:rPr lang="ru-RU" sz="2800" dirty="0"/>
              <a:t> </a:t>
            </a:r>
            <a:r>
              <a:rPr lang="ru-RU" sz="2800" dirty="0" err="1"/>
              <a:t>вчителя</a:t>
            </a:r>
            <a:r>
              <a:rPr lang="ru-RU" sz="2800" dirty="0"/>
              <a:t> і </a:t>
            </a:r>
            <a:r>
              <a:rPr lang="ru-RU" sz="2800" dirty="0" err="1"/>
              <a:t>учня</a:t>
            </a:r>
            <a:r>
              <a:rPr lang="ru-RU" sz="2800" dirty="0"/>
              <a:t> та </a:t>
            </a:r>
            <a:r>
              <a:rPr lang="ru-RU" sz="2800" dirty="0" err="1"/>
              <a:t>конструювання</a:t>
            </a:r>
            <a:r>
              <a:rPr lang="ru-RU" sz="2800" dirty="0"/>
              <a:t> уроку трудового </a:t>
            </a:r>
            <a:r>
              <a:rPr lang="ru-RU" sz="2800" dirty="0" err="1"/>
              <a:t>навчання</a:t>
            </a:r>
            <a:r>
              <a:rPr lang="ru-RU" sz="2800" dirty="0"/>
              <a:t> та </a:t>
            </a:r>
            <a:r>
              <a:rPr lang="uk-UA" sz="2800" dirty="0"/>
              <a:t>технології, що дає можливість відобразити діяльнісну складову взаємодії всіх </a:t>
            </a:r>
            <a:r>
              <a:rPr lang="uk-UA" sz="2800" dirty="0" err="1"/>
              <a:t>учас</a:t>
            </a:r>
            <a:r>
              <a:rPr lang="ru-RU" sz="2800" dirty="0" err="1"/>
              <a:t>ників</a:t>
            </a:r>
            <a:r>
              <a:rPr lang="ru-RU" sz="2800" dirty="0"/>
              <a:t> </a:t>
            </a:r>
            <a:r>
              <a:rPr lang="ru-RU" sz="2800" dirty="0" err="1"/>
              <a:t>навчального</a:t>
            </a:r>
            <a:r>
              <a:rPr lang="ru-RU" sz="2800" dirty="0"/>
              <a:t> </a:t>
            </a:r>
            <a:r>
              <a:rPr lang="ru-RU" sz="2800" dirty="0" err="1"/>
              <a:t>процесу</a:t>
            </a:r>
            <a:r>
              <a:rPr lang="ru-RU" sz="2800" dirty="0"/>
              <a:t>. </a:t>
            </a:r>
            <a:r>
              <a:rPr lang="ru-RU" sz="2800" dirty="0" err="1"/>
              <a:t>Така</a:t>
            </a:r>
            <a:r>
              <a:rPr lang="ru-RU" sz="2800" dirty="0"/>
              <a:t> форма </a:t>
            </a:r>
            <a:r>
              <a:rPr lang="uk-UA" sz="2800" dirty="0"/>
              <a:t>якісно змінює функціональну діяльність </a:t>
            </a:r>
            <a:r>
              <a:rPr lang="ru-RU" sz="2800" dirty="0"/>
              <a:t>учителя.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стає</a:t>
            </a:r>
            <a:r>
              <a:rPr lang="ru-RU" sz="2800" dirty="0"/>
              <a:t> не </a:t>
            </a:r>
            <a:r>
              <a:rPr lang="ru-RU" sz="2800" dirty="0" err="1"/>
              <a:t>тільки</a:t>
            </a:r>
            <a:r>
              <a:rPr lang="ru-RU" sz="2800" dirty="0"/>
              <a:t> </a:t>
            </a:r>
            <a:r>
              <a:rPr lang="ru-RU" sz="2800" dirty="0" err="1"/>
              <a:t>абсолютним</a:t>
            </a:r>
            <a:r>
              <a:rPr lang="ru-RU" sz="2800" dirty="0"/>
              <a:t> </a:t>
            </a:r>
            <a:r>
              <a:rPr lang="ru-RU" sz="2800" dirty="0" err="1"/>
              <a:t>носієм</a:t>
            </a:r>
            <a:r>
              <a:rPr lang="ru-RU" sz="2800" dirty="0"/>
              <a:t> </a:t>
            </a:r>
            <a:r>
              <a:rPr lang="ru-RU" sz="2800" dirty="0" err="1"/>
              <a:t>знань</a:t>
            </a:r>
            <a:r>
              <a:rPr lang="ru-RU" sz="2800" dirty="0"/>
              <a:t>, не </a:t>
            </a:r>
            <a:r>
              <a:rPr lang="ru-RU" sz="2800" dirty="0" err="1"/>
              <a:t>лише</a:t>
            </a:r>
            <a:r>
              <a:rPr lang="ru-RU" sz="2800" dirty="0"/>
              <a:t> </a:t>
            </a:r>
            <a:r>
              <a:rPr lang="ru-RU" sz="2800" dirty="0" err="1"/>
              <a:t>репродукує</a:t>
            </a:r>
            <a:r>
              <a:rPr lang="ru-RU" sz="2800" dirty="0"/>
              <a:t> </a:t>
            </a:r>
            <a:r>
              <a:rPr lang="ru-RU" sz="2800" dirty="0" err="1"/>
              <a:t>навчальний</a:t>
            </a:r>
            <a:r>
              <a:rPr lang="ru-RU" sz="2800" dirty="0"/>
              <a:t> </a:t>
            </a:r>
            <a:r>
              <a:rPr lang="ru-RU" sz="2800" dirty="0" err="1"/>
              <a:t>матеріал</a:t>
            </a:r>
            <a:r>
              <a:rPr lang="ru-RU" sz="2800" dirty="0"/>
              <a:t>, а </a:t>
            </a:r>
            <a:r>
              <a:rPr lang="ru-RU" sz="2800" dirty="0" err="1"/>
              <a:t>створює</a:t>
            </a:r>
            <a:r>
              <a:rPr lang="ru-RU" sz="2800" dirty="0"/>
              <a:t> </a:t>
            </a:r>
            <a:r>
              <a:rPr lang="ru-RU" sz="2800" dirty="0" err="1"/>
              <a:t>умови</a:t>
            </a:r>
            <a:r>
              <a:rPr lang="ru-RU" sz="2800" dirty="0"/>
              <a:t> для </a:t>
            </a:r>
            <a:r>
              <a:rPr lang="uk-UA" sz="2800" dirty="0"/>
              <a:t>розвитку й саморозвитку учнів.</a:t>
            </a:r>
          </a:p>
          <a:p>
            <a:pPr indent="457200" algn="just"/>
            <a:endParaRPr lang="ru-RU" sz="2800" dirty="0"/>
          </a:p>
          <a:p>
            <a:pPr indent="457200" algn="just"/>
            <a:r>
              <a:rPr lang="ru-RU" sz="2800" dirty="0"/>
              <a:t>На такому </a:t>
            </a:r>
            <a:r>
              <a:rPr lang="ru-RU" sz="2800" dirty="0" err="1"/>
              <a:t>уроці</a:t>
            </a:r>
            <a:r>
              <a:rPr lang="ru-RU" sz="2800" dirty="0"/>
              <a:t> учитель </a:t>
            </a:r>
            <a:r>
              <a:rPr lang="ru-RU" sz="2800" dirty="0" err="1"/>
              <a:t>стає</a:t>
            </a:r>
            <a:r>
              <a:rPr lang="ru-RU" sz="2800" dirty="0"/>
              <a:t> моде</a:t>
            </a:r>
            <a:r>
              <a:rPr lang="uk-UA" sz="2800" dirty="0" err="1"/>
              <a:t>ратором</a:t>
            </a:r>
            <a:r>
              <a:rPr lang="uk-UA" sz="2800" dirty="0"/>
              <a:t>, помічником, партнером.</a:t>
            </a:r>
            <a:endParaRPr lang="uk-UA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057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2E5015BC-2BE5-4245-8918-C8D23E129569}"/>
              </a:ext>
            </a:extLst>
          </p:cNvPr>
          <p:cNvSpPr/>
          <p:nvPr/>
        </p:nvSpPr>
        <p:spPr>
          <a:xfrm>
            <a:off x="640080" y="423595"/>
            <a:ext cx="11206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Даний термін був запозичений із промисловості, де він мав таке значення:</a:t>
            </a:r>
          </a:p>
        </p:txBody>
      </p:sp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F48E5F59-6E6F-41BD-BDF6-89B3A327896A}"/>
              </a:ext>
            </a:extLst>
          </p:cNvPr>
          <p:cNvSpPr/>
          <p:nvPr/>
        </p:nvSpPr>
        <p:spPr>
          <a:xfrm>
            <a:off x="640080" y="1119277"/>
            <a:ext cx="10982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dirty="0">
                <a:solidFill>
                  <a:srgbClr val="0070C0"/>
                </a:solidFill>
              </a:rPr>
              <a:t>Технологічна картка</a:t>
            </a:r>
            <a:r>
              <a:rPr lang="uk-UA" sz="3200" dirty="0"/>
              <a:t> — це основний документ технологічної документації, в якому плануються технологія виробництва, обсяги робіт, засоби виробництва і робоча сила, необхідна для їхнього виконання, а також розмір матеріальних витрат. Тобто, загалом, там знаходяться відомості про здійснення технологічних процесів.</a:t>
            </a:r>
          </a:p>
        </p:txBody>
      </p:sp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D9FC468A-5A9B-4444-A4C0-E63C341CD15C}"/>
              </a:ext>
            </a:extLst>
          </p:cNvPr>
          <p:cNvSpPr/>
          <p:nvPr/>
        </p:nvSpPr>
        <p:spPr>
          <a:xfrm>
            <a:off x="604520" y="4806295"/>
            <a:ext cx="109829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solidFill>
                  <a:srgbClr val="FF0000"/>
                </a:solidFill>
              </a:rPr>
              <a:t>В нашому випадку цей термін слід розуміти так:</a:t>
            </a:r>
          </a:p>
          <a:p>
            <a:pPr algn="just"/>
            <a:r>
              <a:rPr lang="uk-UA" sz="2800" b="1" dirty="0">
                <a:solidFill>
                  <a:srgbClr val="0070C0"/>
                </a:solidFill>
              </a:rPr>
              <a:t>Технологічна картка уроку </a:t>
            </a:r>
            <a:r>
              <a:rPr lang="uk-UA" sz="2800" dirty="0"/>
              <a:t>— це сучасна форма планування взаємодії вчителя і учня.</a:t>
            </a:r>
          </a:p>
        </p:txBody>
      </p:sp>
    </p:spTree>
    <p:extLst>
      <p:ext uri="{BB962C8B-B14F-4D97-AF65-F5344CB8AC3E}">
        <p14:creationId xmlns:p14="http://schemas.microsoft.com/office/powerpoint/2010/main" val="254398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F48E5F59-6E6F-41BD-BDF6-89B3A327896A}"/>
              </a:ext>
            </a:extLst>
          </p:cNvPr>
          <p:cNvSpPr/>
          <p:nvPr/>
        </p:nvSpPr>
        <p:spPr>
          <a:xfrm>
            <a:off x="604520" y="305495"/>
            <a:ext cx="10982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/>
              <a:t>Технологічна карта уроку призначена для </a:t>
            </a:r>
            <a:r>
              <a:rPr lang="uk-UA" sz="2400" dirty="0" err="1"/>
              <a:t>проєктування</a:t>
            </a:r>
            <a:r>
              <a:rPr lang="uk-UA" sz="2400" dirty="0"/>
              <a:t> навчального процесу.</a:t>
            </a:r>
          </a:p>
          <a:p>
            <a:pPr algn="just"/>
            <a:r>
              <a:rPr lang="uk-UA" sz="2400" dirty="0"/>
              <a:t>Метою навчання стає особистісний і пізнавальний розвиток учнів. </a:t>
            </a: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F1B65ABB-2C34-461F-9DDE-7E479F97E773}"/>
              </a:ext>
            </a:extLst>
          </p:cNvPr>
          <p:cNvSpPr/>
          <p:nvPr/>
        </p:nvSpPr>
        <p:spPr>
          <a:xfrm>
            <a:off x="594360" y="1021080"/>
            <a:ext cx="10982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>
                <a:solidFill>
                  <a:srgbClr val="0070C0"/>
                </a:solidFill>
                <a:latin typeface="Helvetica Neue"/>
              </a:rPr>
              <a:t>Технологічна</a:t>
            </a:r>
            <a:r>
              <a:rPr lang="ru-RU" sz="2800" dirty="0">
                <a:solidFill>
                  <a:srgbClr val="0070C0"/>
                </a:solidFill>
                <a:latin typeface="Helvetica Neue"/>
              </a:rPr>
              <a:t> карта уроку </a:t>
            </a:r>
            <a:r>
              <a:rPr lang="ru-RU" sz="2800" dirty="0" err="1">
                <a:solidFill>
                  <a:srgbClr val="0070C0"/>
                </a:solidFill>
                <a:latin typeface="Helvetica Neue"/>
              </a:rPr>
              <a:t>дозволяє</a:t>
            </a:r>
            <a:r>
              <a:rPr lang="ru-RU" sz="2800" dirty="0">
                <a:solidFill>
                  <a:srgbClr val="0070C0"/>
                </a:solidFill>
                <a:latin typeface="Helvetica Neue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Helvetica Neue"/>
              </a:rPr>
              <a:t>вчителю</a:t>
            </a:r>
            <a:r>
              <a:rPr lang="ru-RU" sz="2800" dirty="0">
                <a:solidFill>
                  <a:srgbClr val="0070C0"/>
                </a:solidFill>
                <a:latin typeface="Helvetica Neue"/>
              </a:rPr>
              <a:t>:</a:t>
            </a:r>
            <a:endParaRPr lang="uk-UA" sz="2800" dirty="0">
              <a:solidFill>
                <a:srgbClr val="0070C0"/>
              </a:solidFill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D232464-A69E-4EE2-9401-2BD40014B6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3243725"/>
              </p:ext>
            </p:extLst>
          </p:nvPr>
        </p:nvGraphicFramePr>
        <p:xfrm>
          <a:off x="452120" y="1564640"/>
          <a:ext cx="11242040" cy="49985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191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D954482-3D68-44C8-A0FD-91B45327D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180" y="-139720"/>
            <a:ext cx="11038840" cy="857256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>
                <a:solidFill>
                  <a:srgbClr val="0070C0"/>
                </a:solidFill>
              </a:rPr>
              <a:t>Відмінності між технологічною картою і планом-конспектом уроку</a:t>
            </a:r>
          </a:p>
        </p:txBody>
      </p:sp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BD0509A1-97DF-4474-8768-1BB0B0A68B6D}"/>
              </a:ext>
            </a:extLst>
          </p:cNvPr>
          <p:cNvSpPr/>
          <p:nvPr/>
        </p:nvSpPr>
        <p:spPr>
          <a:xfrm>
            <a:off x="386080" y="929978"/>
            <a:ext cx="113207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/>
              <a:t>Технологічна карта уроку має вигляд таблиці. Але, це лише видима відмінність від традиційного плану-конспекту. Основні відмінності стосуються інформаційного наповнення кожного з них.</a:t>
            </a:r>
          </a:p>
          <a:p>
            <a:pPr algn="just"/>
            <a:r>
              <a:rPr lang="uk-UA" sz="2400" dirty="0"/>
              <a:t>Приведемо відмінності в змісті між технологічною картою та планом-конспектом у вигляді таблиці</a:t>
            </a:r>
          </a:p>
        </p:txBody>
      </p:sp>
      <p:sp>
        <p:nvSpPr>
          <p:cNvPr id="6" name="Заголовок 3">
            <a:extLst>
              <a:ext uri="{FF2B5EF4-FFF2-40B4-BE49-F238E27FC236}">
                <a16:creationId xmlns:a16="http://schemas.microsoft.com/office/drawing/2014/main" id="{362A3680-9594-4ADA-B947-8EBEAB8B90A7}"/>
              </a:ext>
            </a:extLst>
          </p:cNvPr>
          <p:cNvSpPr txBox="1">
            <a:spLocks/>
          </p:cNvSpPr>
          <p:nvPr/>
        </p:nvSpPr>
        <p:spPr>
          <a:xfrm>
            <a:off x="1706880" y="2750067"/>
            <a:ext cx="8890000" cy="581772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z="2000" b="1" dirty="0">
                <a:solidFill>
                  <a:srgbClr val="0070C0"/>
                </a:solidFill>
              </a:rPr>
              <a:t>Технологічна карта	</a:t>
            </a:r>
            <a:r>
              <a:rPr lang="uk-UA" sz="2000" b="1" dirty="0"/>
              <a:t>                           		</a:t>
            </a:r>
            <a:r>
              <a:rPr lang="uk-UA" sz="2000" b="1" dirty="0">
                <a:solidFill>
                  <a:srgbClr val="0070C0"/>
                </a:solidFill>
              </a:rPr>
              <a:t>План-конспект</a:t>
            </a:r>
          </a:p>
        </p:txBody>
      </p:sp>
      <p:sp>
        <p:nvSpPr>
          <p:cNvPr id="8" name="Содержимое 5">
            <a:extLst>
              <a:ext uri="{FF2B5EF4-FFF2-40B4-BE49-F238E27FC236}">
                <a16:creationId xmlns:a16="http://schemas.microsoft.com/office/drawing/2014/main" id="{13C7ABEA-6338-4E28-A5C6-3D36C050BCCB}"/>
              </a:ext>
            </a:extLst>
          </p:cNvPr>
          <p:cNvSpPr txBox="1">
            <a:spLocks/>
          </p:cNvSpPr>
          <p:nvPr/>
        </p:nvSpPr>
        <p:spPr>
          <a:xfrm>
            <a:off x="6492240" y="3525519"/>
            <a:ext cx="5214620" cy="280480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Має вигляд сценарію, який в основному містить опис дій вчителя</a:t>
            </a:r>
          </a:p>
          <a:p>
            <a:r>
              <a:rPr lang="uk-UA" dirty="0"/>
              <a:t>Містить опис основних форм і методів, що використовуються на </a:t>
            </a:r>
            <a:r>
              <a:rPr lang="uk-UA" dirty="0" err="1"/>
              <a:t>уроці</a:t>
            </a:r>
            <a:endParaRPr lang="uk-UA" dirty="0"/>
          </a:p>
          <a:p>
            <a:r>
              <a:rPr lang="uk-UA" dirty="0"/>
              <a:t>Вказуються тільки загальні цілі уроку</a:t>
            </a:r>
          </a:p>
          <a:p>
            <a:endParaRPr lang="uk-UA" dirty="0"/>
          </a:p>
        </p:txBody>
      </p:sp>
      <p:sp>
        <p:nvSpPr>
          <p:cNvPr id="10" name="Содержимое 4">
            <a:extLst>
              <a:ext uri="{FF2B5EF4-FFF2-40B4-BE49-F238E27FC236}">
                <a16:creationId xmlns:a16="http://schemas.microsoft.com/office/drawing/2014/main" id="{43026B9E-9851-4998-A46D-3E6C9157158D}"/>
              </a:ext>
            </a:extLst>
          </p:cNvPr>
          <p:cNvSpPr txBox="1">
            <a:spLocks/>
          </p:cNvSpPr>
          <p:nvPr/>
        </p:nvSpPr>
        <p:spPr>
          <a:xfrm>
            <a:off x="485140" y="3514719"/>
            <a:ext cx="5722620" cy="280480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cap="none" dirty="0"/>
              <a:t>Містить опис діяльності всіх учасників навчального процесу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cap="none" dirty="0"/>
              <a:t>Детальний опис навчального процесу із вказуванням дій кожної сторони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cap="none" dirty="0"/>
              <a:t>Допомагає визначити плановані результати кожного виду діяльності і контролювати процес</a:t>
            </a:r>
          </a:p>
        </p:txBody>
      </p:sp>
    </p:spTree>
    <p:extLst>
      <p:ext uri="{BB962C8B-B14F-4D97-AF65-F5344CB8AC3E}">
        <p14:creationId xmlns:p14="http://schemas.microsoft.com/office/powerpoint/2010/main" val="402893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кутник 11">
            <a:extLst>
              <a:ext uri="{FF2B5EF4-FFF2-40B4-BE49-F238E27FC236}">
                <a16:creationId xmlns:a16="http://schemas.microsoft.com/office/drawing/2014/main" id="{87D38438-6A93-48F7-9F04-FBEC573E11A5}"/>
              </a:ext>
            </a:extLst>
          </p:cNvPr>
          <p:cNvSpPr/>
          <p:nvPr/>
        </p:nvSpPr>
        <p:spPr>
          <a:xfrm>
            <a:off x="636493" y="335846"/>
            <a:ext cx="1111623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70C0"/>
                </a:solidFill>
                <a:latin typeface="+mj-lt"/>
              </a:rPr>
              <a:t>Технологічна карта </a:t>
            </a:r>
            <a:r>
              <a:rPr lang="uk-UA" sz="2800" dirty="0">
                <a:solidFill>
                  <a:srgbClr val="0070C0"/>
                </a:solidFill>
                <a:latin typeface="+mj-lt"/>
              </a:rPr>
              <a:t>уроку дозволяє вчителю: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2800" dirty="0">
                <a:latin typeface="+mj-lt"/>
              </a:rPr>
              <a:t>побачити навчальний матеріал </a:t>
            </a:r>
            <a:r>
              <a:rPr lang="ru-RU" sz="2800" dirty="0" err="1">
                <a:latin typeface="+mj-lt"/>
              </a:rPr>
              <a:t>цілісно</a:t>
            </a:r>
            <a:r>
              <a:rPr lang="ru-RU" sz="2800" dirty="0">
                <a:latin typeface="+mj-lt"/>
              </a:rPr>
              <a:t> і системно та </a:t>
            </a:r>
            <a:r>
              <a:rPr lang="ru-RU" sz="2800" dirty="0" err="1">
                <a:latin typeface="+mj-lt"/>
              </a:rPr>
              <a:t>спроєктувати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навчальний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процес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освоєння</a:t>
            </a:r>
            <a:r>
              <a:rPr lang="ru-RU" sz="2800" dirty="0">
                <a:latin typeface="+mj-lt"/>
              </a:rPr>
              <a:t> теми з </a:t>
            </a:r>
            <a:r>
              <a:rPr lang="ru-RU" sz="2800" dirty="0" err="1">
                <a:latin typeface="+mj-lt"/>
              </a:rPr>
              <a:t>урахуванням</a:t>
            </a:r>
            <a:r>
              <a:rPr lang="ru-RU" sz="2800" dirty="0">
                <a:latin typeface="+mj-lt"/>
              </a:rPr>
              <a:t> мети </a:t>
            </a:r>
            <a:r>
              <a:rPr lang="ru-RU" sz="2800" dirty="0" err="1">
                <a:latin typeface="+mj-lt"/>
              </a:rPr>
              <a:t>всього</a:t>
            </a:r>
            <a:r>
              <a:rPr lang="ru-RU" sz="2800" dirty="0">
                <a:latin typeface="+mj-lt"/>
              </a:rPr>
              <a:t> курсу предмету та </a:t>
            </a:r>
            <a:r>
              <a:rPr lang="ru-RU" sz="2800" dirty="0" err="1">
                <a:latin typeface="+mj-lt"/>
              </a:rPr>
              <a:t>очікуваних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результатів</a:t>
            </a:r>
            <a:r>
              <a:rPr lang="ru-RU" sz="2800" dirty="0">
                <a:latin typeface="+mj-lt"/>
              </a:rPr>
              <a:t> конкретного уроку;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2800" dirty="0">
                <a:latin typeface="+mj-lt"/>
              </a:rPr>
              <a:t>повністю відобразити послідовність всіх здійснюваних дій і операцій, при більш </a:t>
            </a:r>
            <a:r>
              <a:rPr lang="ru-RU" sz="2800" dirty="0" err="1">
                <a:latin typeface="+mj-lt"/>
              </a:rPr>
              <a:t>ретельному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плануванні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всіх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етапів</a:t>
            </a:r>
            <a:r>
              <a:rPr lang="ru-RU" sz="2800" dirty="0">
                <a:latin typeface="+mj-lt"/>
              </a:rPr>
              <a:t> уроку, </a:t>
            </a:r>
            <a:r>
              <a:rPr lang="ru-RU" sz="2800" dirty="0" err="1">
                <a:latin typeface="+mj-lt"/>
              </a:rPr>
              <a:t>що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призводять</a:t>
            </a:r>
            <a:r>
              <a:rPr lang="ru-RU" sz="2800" dirty="0">
                <a:latin typeface="+mj-lt"/>
              </a:rPr>
              <a:t> до </a:t>
            </a:r>
            <a:r>
              <a:rPr lang="ru-RU" sz="2800" dirty="0" err="1">
                <a:latin typeface="+mj-lt"/>
              </a:rPr>
              <a:t>наміченого</a:t>
            </a:r>
            <a:r>
              <a:rPr lang="ru-RU" sz="2800" dirty="0">
                <a:latin typeface="+mj-lt"/>
              </a:rPr>
              <a:t> результату;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2800" dirty="0">
                <a:latin typeface="+mj-lt"/>
              </a:rPr>
              <a:t>коригувати, варіювати і синхронізувати дії всіх суб’єктів педагогічної діяльності;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err="1">
                <a:latin typeface="+mj-lt"/>
              </a:rPr>
              <a:t>узгоджувати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дії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вчителя</a:t>
            </a:r>
            <a:r>
              <a:rPr lang="ru-RU" sz="2800" dirty="0">
                <a:latin typeface="+mj-lt"/>
              </a:rPr>
              <a:t> і </a:t>
            </a:r>
            <a:r>
              <a:rPr lang="ru-RU" sz="2800" dirty="0" err="1">
                <a:latin typeface="+mj-lt"/>
              </a:rPr>
              <a:t>учня</a:t>
            </a:r>
            <a:r>
              <a:rPr lang="ru-RU" sz="2800" dirty="0">
                <a:latin typeface="+mj-lt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2800" dirty="0">
                <a:latin typeface="+mj-lt"/>
              </a:rPr>
              <a:t>організувати самостійну діяльність школярів у процесі навчання;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2800" dirty="0">
                <a:latin typeface="+mj-lt"/>
              </a:rPr>
              <a:t>виконати діагностику досягнень </a:t>
            </a:r>
            <a:r>
              <a:rPr lang="ru-RU" sz="2800" dirty="0" err="1">
                <a:latin typeface="+mj-lt"/>
              </a:rPr>
              <a:t>планованих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результатів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учнями</a:t>
            </a:r>
            <a:r>
              <a:rPr lang="ru-RU" sz="2800" dirty="0">
                <a:latin typeface="+mj-lt"/>
              </a:rPr>
              <a:t> на кож</a:t>
            </a:r>
            <a:r>
              <a:rPr lang="uk-UA" sz="2800" dirty="0" err="1">
                <a:latin typeface="+mj-lt"/>
              </a:rPr>
              <a:t>ному</a:t>
            </a:r>
            <a:r>
              <a:rPr lang="uk-UA" sz="2800" dirty="0">
                <a:latin typeface="+mj-lt"/>
              </a:rPr>
              <a:t> етапі освоєння теми;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2800" dirty="0">
                <a:latin typeface="+mj-lt"/>
              </a:rPr>
              <a:t>зіставити результат навчальної </a:t>
            </a:r>
            <a:r>
              <a:rPr lang="ru-RU" sz="2800" dirty="0" err="1">
                <a:latin typeface="+mj-lt"/>
              </a:rPr>
              <a:t>діяльності</a:t>
            </a:r>
            <a:r>
              <a:rPr lang="ru-RU" sz="2800" dirty="0">
                <a:latin typeface="+mj-lt"/>
              </a:rPr>
              <a:t> з метою та </a:t>
            </a:r>
            <a:r>
              <a:rPr lang="ru-RU" sz="2800" dirty="0" err="1">
                <a:latin typeface="+mj-lt"/>
              </a:rPr>
              <a:t>цілями</a:t>
            </a:r>
            <a:r>
              <a:rPr lang="ru-RU" sz="2800" dirty="0">
                <a:latin typeface="+mj-lt"/>
              </a:rPr>
              <a:t>.</a:t>
            </a:r>
            <a:endParaRPr lang="uk-UA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627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BD0509A1-97DF-4474-8768-1BB0B0A68B6D}"/>
              </a:ext>
            </a:extLst>
          </p:cNvPr>
          <p:cNvSpPr/>
          <p:nvPr/>
        </p:nvSpPr>
        <p:spPr>
          <a:xfrm>
            <a:off x="1168400" y="1679605"/>
            <a:ext cx="73355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600" dirty="0"/>
              <a:t>Тема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600" dirty="0"/>
              <a:t>Мета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600" dirty="0"/>
              <a:t>Результати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600" dirty="0"/>
              <a:t>Міжпредметні зв’язки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600" dirty="0"/>
              <a:t>Форма навчання і обладнання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600" dirty="0"/>
              <a:t>Основні поняття теми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600" dirty="0"/>
              <a:t>Технологія вивчення даної теми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55CC5F7A-93EE-4DAA-87C0-9436B1BD7604}"/>
              </a:ext>
            </a:extLst>
          </p:cNvPr>
          <p:cNvSpPr txBox="1">
            <a:spLocks/>
          </p:cNvSpPr>
          <p:nvPr/>
        </p:nvSpPr>
        <p:spPr>
          <a:xfrm>
            <a:off x="726440" y="358336"/>
            <a:ext cx="10347960" cy="714380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3200" b="1" dirty="0">
                <a:solidFill>
                  <a:srgbClr val="0070C0"/>
                </a:solidFill>
              </a:rPr>
              <a:t>Структура технологічної карти уроку</a:t>
            </a:r>
          </a:p>
        </p:txBody>
      </p:sp>
    </p:spTree>
    <p:extLst>
      <p:ext uri="{BB962C8B-B14F-4D97-AF65-F5344CB8AC3E}">
        <p14:creationId xmlns:p14="http://schemas.microsoft.com/office/powerpoint/2010/main" val="356458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38C71ACE-30D9-40BC-ACA6-FB317D36125C}"/>
              </a:ext>
            </a:extLst>
          </p:cNvPr>
          <p:cNvSpPr/>
          <p:nvPr/>
        </p:nvSpPr>
        <p:spPr>
          <a:xfrm>
            <a:off x="533400" y="455593"/>
            <a:ext cx="11125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0070C0"/>
                </a:solidFill>
              </a:rPr>
              <a:t>ТЕХНОЛОГІЧНА КАРТА УРОКУ</a:t>
            </a:r>
          </a:p>
          <a:p>
            <a:r>
              <a:rPr lang="uk-UA" sz="2400" b="1" dirty="0"/>
              <a:t>Тема шкільного курсу: </a:t>
            </a:r>
            <a:r>
              <a:rPr lang="uk-UA" sz="2400" dirty="0"/>
              <a:t>______________________________________________</a:t>
            </a:r>
          </a:p>
          <a:p>
            <a:r>
              <a:rPr lang="uk-UA" sz="2400" b="1" dirty="0"/>
              <a:t>Урок № </a:t>
            </a:r>
            <a:r>
              <a:rPr lang="uk-UA" sz="2400" dirty="0"/>
              <a:t>___</a:t>
            </a:r>
          </a:p>
          <a:p>
            <a:r>
              <a:rPr lang="uk-UA" sz="2400" b="1" dirty="0"/>
              <a:t>ПІБ учителя: </a:t>
            </a:r>
            <a:r>
              <a:rPr lang="uk-UA" sz="2400" dirty="0"/>
              <a:t>______________________________________________________</a:t>
            </a:r>
          </a:p>
          <a:p>
            <a:r>
              <a:rPr lang="uk-UA" sz="2400" b="1" dirty="0"/>
              <a:t>Клас: </a:t>
            </a:r>
            <a:r>
              <a:rPr lang="uk-UA" sz="2400" dirty="0"/>
              <a:t>_____</a:t>
            </a:r>
          </a:p>
          <a:p>
            <a:r>
              <a:rPr lang="uk-UA" sz="2400" b="1" dirty="0"/>
              <a:t>Тема уроку: </a:t>
            </a:r>
            <a:r>
              <a:rPr lang="uk-UA" sz="2400" dirty="0"/>
              <a:t>_______________________________________________________</a:t>
            </a:r>
          </a:p>
          <a:p>
            <a:r>
              <a:rPr lang="uk-UA" sz="2400" b="1" dirty="0"/>
              <a:t>Цілі уроку (очікувані результати): </a:t>
            </a:r>
            <a:r>
              <a:rPr lang="uk-UA" sz="2400" dirty="0"/>
              <a:t>перерахувати</a:t>
            </a:r>
          </a:p>
          <a:p>
            <a:r>
              <a:rPr lang="uk-UA" sz="2400" dirty="0"/>
              <a:t>Навчальні – </a:t>
            </a:r>
          </a:p>
          <a:p>
            <a:r>
              <a:rPr lang="uk-UA" sz="2400" dirty="0"/>
              <a:t>Розвивальні - </a:t>
            </a:r>
          </a:p>
          <a:p>
            <a:r>
              <a:rPr lang="uk-UA" sz="2400" dirty="0"/>
              <a:t>Виховні – </a:t>
            </a:r>
          </a:p>
          <a:p>
            <a:r>
              <a:rPr lang="uk-UA" sz="2400" b="1" dirty="0"/>
              <a:t>Обладнання уроку: </a:t>
            </a:r>
            <a:r>
              <a:rPr lang="uk-UA" sz="2400" dirty="0"/>
              <a:t>перерахувати</a:t>
            </a:r>
          </a:p>
          <a:p>
            <a:r>
              <a:rPr lang="uk-UA" sz="2400" b="1" dirty="0"/>
              <a:t>Тип уроку: </a:t>
            </a:r>
            <a:r>
              <a:rPr lang="uk-UA" sz="2400" dirty="0"/>
              <a:t>вказати</a:t>
            </a:r>
          </a:p>
          <a:p>
            <a:r>
              <a:rPr lang="uk-UA" sz="2400" b="1" dirty="0"/>
              <a:t>Компетенції учнів на </a:t>
            </a:r>
            <a:r>
              <a:rPr lang="uk-UA" sz="2400" b="1" dirty="0" err="1"/>
              <a:t>уроці</a:t>
            </a:r>
            <a:r>
              <a:rPr lang="uk-UA" sz="2400" b="1" dirty="0"/>
              <a:t>:</a:t>
            </a:r>
          </a:p>
          <a:p>
            <a:r>
              <a:rPr lang="uk-UA" sz="2400" dirty="0"/>
              <a:t>		</a:t>
            </a:r>
          </a:p>
        </p:txBody>
      </p:sp>
      <p:graphicFrame>
        <p:nvGraphicFramePr>
          <p:cNvPr id="11" name="Таблиця 11">
            <a:extLst>
              <a:ext uri="{FF2B5EF4-FFF2-40B4-BE49-F238E27FC236}">
                <a16:creationId xmlns:a16="http://schemas.microsoft.com/office/drawing/2014/main" id="{2636AE33-9782-4B38-AA29-4D9919CAA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321766"/>
              </p:ext>
            </p:extLst>
          </p:nvPr>
        </p:nvGraphicFramePr>
        <p:xfrm>
          <a:off x="629920" y="5362972"/>
          <a:ext cx="1098804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2680">
                  <a:extLst>
                    <a:ext uri="{9D8B030D-6E8A-4147-A177-3AD203B41FA5}">
                      <a16:colId xmlns:a16="http://schemas.microsoft.com/office/drawing/2014/main" val="213231092"/>
                    </a:ext>
                  </a:extLst>
                </a:gridCol>
                <a:gridCol w="3662680">
                  <a:extLst>
                    <a:ext uri="{9D8B030D-6E8A-4147-A177-3AD203B41FA5}">
                      <a16:colId xmlns:a16="http://schemas.microsoft.com/office/drawing/2014/main" val="1199367548"/>
                    </a:ext>
                  </a:extLst>
                </a:gridCol>
                <a:gridCol w="3662680">
                  <a:extLst>
                    <a:ext uri="{9D8B030D-6E8A-4147-A177-3AD203B41FA5}">
                      <a16:colId xmlns:a16="http://schemas.microsoft.com/office/drawing/2014/main" val="1991963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Основні поняття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Основні знання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Основні вміння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14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399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543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250</TotalTime>
  <Words>1450</Words>
  <Application>Microsoft Office PowerPoint</Application>
  <PresentationFormat>Широкий екран</PresentationFormat>
  <Paragraphs>167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20" baseType="lpstr">
      <vt:lpstr>Arial</vt:lpstr>
      <vt:lpstr>Gill Sans MT</vt:lpstr>
      <vt:lpstr>Helvetica Neue</vt:lpstr>
      <vt:lpstr>Times New Roman</vt:lpstr>
      <vt:lpstr>Wingdings</vt:lpstr>
      <vt:lpstr>Галерея</vt:lpstr>
      <vt:lpstr>Технологічна картка – ефективна форма конструювання компетентнісного уроку</vt:lpstr>
      <vt:lpstr>Презентація PowerPoint</vt:lpstr>
      <vt:lpstr>Презентація PowerPoint</vt:lpstr>
      <vt:lpstr>Презентація PowerPoint</vt:lpstr>
      <vt:lpstr>Презентація PowerPoint</vt:lpstr>
      <vt:lpstr>Відмінності між технологічною картою і планом-конспектом уроку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Технологічна карта уроку </dc:title>
  <dc:creator>Admin</dc:creator>
  <cp:lastModifiedBy>Admin</cp:lastModifiedBy>
  <cp:revision>8</cp:revision>
  <dcterms:created xsi:type="dcterms:W3CDTF">2024-01-03T20:21:58Z</dcterms:created>
  <dcterms:modified xsi:type="dcterms:W3CDTF">2024-01-04T13:43:05Z</dcterms:modified>
</cp:coreProperties>
</file>